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1"/>
  </p:notesMasterIdLst>
  <p:sldIdLst>
    <p:sldId id="263" r:id="rId2"/>
    <p:sldId id="297" r:id="rId3"/>
    <p:sldId id="290" r:id="rId4"/>
    <p:sldId id="289" r:id="rId5"/>
    <p:sldId id="259" r:id="rId6"/>
    <p:sldId id="296" r:id="rId7"/>
    <p:sldId id="271" r:id="rId8"/>
    <p:sldId id="288" r:id="rId9"/>
    <p:sldId id="291" r:id="rId10"/>
    <p:sldId id="301" r:id="rId11"/>
    <p:sldId id="304" r:id="rId12"/>
    <p:sldId id="293" r:id="rId13"/>
    <p:sldId id="302" r:id="rId14"/>
    <p:sldId id="292" r:id="rId15"/>
    <p:sldId id="303" r:id="rId16"/>
    <p:sldId id="294" r:id="rId17"/>
    <p:sldId id="295" r:id="rId18"/>
    <p:sldId id="298" r:id="rId19"/>
    <p:sldId id="299" r:id="rId20"/>
    <p:sldId id="300" r:id="rId21"/>
    <p:sldId id="305" r:id="rId22"/>
    <p:sldId id="308" r:id="rId23"/>
    <p:sldId id="306" r:id="rId24"/>
    <p:sldId id="307" r:id="rId25"/>
    <p:sldId id="309" r:id="rId26"/>
    <p:sldId id="312" r:id="rId27"/>
    <p:sldId id="310" r:id="rId28"/>
    <p:sldId id="311" r:id="rId29"/>
    <p:sldId id="270" r:id="rId3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  <a:srgbClr val="FFFF99"/>
    <a:srgbClr val="FF99FF"/>
    <a:srgbClr val="00487F"/>
    <a:srgbClr val="0064A8"/>
    <a:srgbClr val="0054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BEC9171-3547-4711-8612-A704E9BA8D65}" v="1" dt="2022-12-13T13:24:45.15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846" autoAdjust="0"/>
    <p:restoredTop sz="94668"/>
  </p:normalViewPr>
  <p:slideViewPr>
    <p:cSldViewPr snapToGrid="0" snapToObjects="1">
      <p:cViewPr varScale="1">
        <p:scale>
          <a:sx n="103" d="100"/>
          <a:sy n="103" d="100"/>
        </p:scale>
        <p:origin x="57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37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tn ffbsq" userId="cf7fec56-f505-4499-99e4-09a568758a3c" providerId="ADAL" clId="{8BEC9171-3547-4711-8612-A704E9BA8D65}"/>
    <pc:docChg chg="undo redo custSel modSld">
      <pc:chgData name="dtn ffbsq" userId="cf7fec56-f505-4499-99e4-09a568758a3c" providerId="ADAL" clId="{8BEC9171-3547-4711-8612-A704E9BA8D65}" dt="2022-12-13T13:29:29.517" v="130" actId="20577"/>
      <pc:docMkLst>
        <pc:docMk/>
      </pc:docMkLst>
      <pc:sldChg chg="modSp">
        <pc:chgData name="dtn ffbsq" userId="cf7fec56-f505-4499-99e4-09a568758a3c" providerId="ADAL" clId="{8BEC9171-3547-4711-8612-A704E9BA8D65}" dt="2022-12-13T13:24:45.153" v="0"/>
        <pc:sldMkLst>
          <pc:docMk/>
          <pc:sldMk cId="2655025376" sldId="297"/>
        </pc:sldMkLst>
        <pc:graphicFrameChg chg="mod">
          <ac:chgData name="dtn ffbsq" userId="cf7fec56-f505-4499-99e4-09a568758a3c" providerId="ADAL" clId="{8BEC9171-3547-4711-8612-A704E9BA8D65}" dt="2022-12-13T13:24:45.153" v="0"/>
          <ac:graphicFrameMkLst>
            <pc:docMk/>
            <pc:sldMk cId="2655025376" sldId="297"/>
            <ac:graphicFrameMk id="3" creationId="{9B401CE6-D982-07E0-0C23-61334FD9A7B7}"/>
          </ac:graphicFrameMkLst>
        </pc:graphicFrameChg>
      </pc:sldChg>
      <pc:sldChg chg="modSp mod">
        <pc:chgData name="dtn ffbsq" userId="cf7fec56-f505-4499-99e4-09a568758a3c" providerId="ADAL" clId="{8BEC9171-3547-4711-8612-A704E9BA8D65}" dt="2022-12-13T13:27:02.528" v="64" actId="20577"/>
        <pc:sldMkLst>
          <pc:docMk/>
          <pc:sldMk cId="1700631061" sldId="299"/>
        </pc:sldMkLst>
        <pc:graphicFrameChg chg="modGraphic">
          <ac:chgData name="dtn ffbsq" userId="cf7fec56-f505-4499-99e4-09a568758a3c" providerId="ADAL" clId="{8BEC9171-3547-4711-8612-A704E9BA8D65}" dt="2022-12-13T13:27:02.528" v="64" actId="20577"/>
          <ac:graphicFrameMkLst>
            <pc:docMk/>
            <pc:sldMk cId="1700631061" sldId="299"/>
            <ac:graphicFrameMk id="5" creationId="{614E518F-E87B-C238-5DCA-EDD2C287A154}"/>
          </ac:graphicFrameMkLst>
        </pc:graphicFrameChg>
      </pc:sldChg>
      <pc:sldChg chg="modSp mod">
        <pc:chgData name="dtn ffbsq" userId="cf7fec56-f505-4499-99e4-09a568758a3c" providerId="ADAL" clId="{8BEC9171-3547-4711-8612-A704E9BA8D65}" dt="2022-12-13T13:27:23.038" v="69" actId="313"/>
        <pc:sldMkLst>
          <pc:docMk/>
          <pc:sldMk cId="2825232206" sldId="300"/>
        </pc:sldMkLst>
        <pc:spChg chg="mod">
          <ac:chgData name="dtn ffbsq" userId="cf7fec56-f505-4499-99e4-09a568758a3c" providerId="ADAL" clId="{8BEC9171-3547-4711-8612-A704E9BA8D65}" dt="2022-12-13T13:27:23.038" v="69" actId="313"/>
          <ac:spMkLst>
            <pc:docMk/>
            <pc:sldMk cId="2825232206" sldId="300"/>
            <ac:spMk id="4" creationId="{65110BCF-38EA-4AC9-62CE-AAED067C177D}"/>
          </ac:spMkLst>
        </pc:spChg>
      </pc:sldChg>
      <pc:sldChg chg="modSp mod">
        <pc:chgData name="dtn ffbsq" userId="cf7fec56-f505-4499-99e4-09a568758a3c" providerId="ADAL" clId="{8BEC9171-3547-4711-8612-A704E9BA8D65}" dt="2022-12-13T13:28:40.989" v="98" actId="20577"/>
        <pc:sldMkLst>
          <pc:docMk/>
          <pc:sldMk cId="3376948151" sldId="305"/>
        </pc:sldMkLst>
        <pc:graphicFrameChg chg="modGraphic">
          <ac:chgData name="dtn ffbsq" userId="cf7fec56-f505-4499-99e4-09a568758a3c" providerId="ADAL" clId="{8BEC9171-3547-4711-8612-A704E9BA8D65}" dt="2022-12-13T13:28:40.989" v="98" actId="20577"/>
          <ac:graphicFrameMkLst>
            <pc:docMk/>
            <pc:sldMk cId="3376948151" sldId="305"/>
            <ac:graphicFrameMk id="10" creationId="{6E8A2436-0C0B-2288-0971-772C544ECA82}"/>
          </ac:graphicFrameMkLst>
        </pc:graphicFrameChg>
      </pc:sldChg>
      <pc:sldChg chg="modSp mod">
        <pc:chgData name="dtn ffbsq" userId="cf7fec56-f505-4499-99e4-09a568758a3c" providerId="ADAL" clId="{8BEC9171-3547-4711-8612-A704E9BA8D65}" dt="2022-12-13T13:29:29.517" v="130" actId="20577"/>
        <pc:sldMkLst>
          <pc:docMk/>
          <pc:sldMk cId="888806778" sldId="306"/>
        </pc:sldMkLst>
        <pc:graphicFrameChg chg="modGraphic">
          <ac:chgData name="dtn ffbsq" userId="cf7fec56-f505-4499-99e4-09a568758a3c" providerId="ADAL" clId="{8BEC9171-3547-4711-8612-A704E9BA8D65}" dt="2022-12-13T13:29:29.517" v="130" actId="20577"/>
          <ac:graphicFrameMkLst>
            <pc:docMk/>
            <pc:sldMk cId="888806778" sldId="306"/>
            <ac:graphicFrameMk id="5" creationId="{A76DC4B5-F885-709E-C422-0A40E5BEFE96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B18EBB-C412-4843-9D55-32860390D7C9}" type="datetimeFigureOut">
              <a:rPr lang="fr-FR" smtClean="0"/>
              <a:t>13/12/2022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672634-B451-874A-97F9-6A6D04ABAB7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29541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672634-B451-874A-97F9-6A6D04ABAB73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09424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E99899F-1EE6-5440-BD4D-4098B970C6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79F16DF-C710-7248-9269-CEAC0C6F1E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3A38564-EE6B-2642-A264-559BA132AB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8653A-8802-CD47-B6BF-8F7442498576}" type="datetime1">
              <a:rPr lang="fr-FR" smtClean="0"/>
              <a:t>13/12/2022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768FAAE-EEDF-0246-85AD-FB625F7118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258D257-D10D-E34A-946B-ACBDBE631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61208-BA50-814E-8585-9FC926F853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89963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8F4C7E0-04E0-004D-A3C0-F9600AA083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A7A76B5-E08F-CB4A-9F1F-575440277A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C14D56F-70F1-B743-B811-C696CF9D2A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D026E-7E12-5548-8734-FE3774F97E74}" type="datetime1">
              <a:rPr lang="fr-FR" smtClean="0"/>
              <a:t>13/12/2022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3F3D769-4474-534D-AB7C-8A4E465269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285A74C-25D3-AA49-A4C7-0CC5793CE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61208-BA50-814E-8585-9FC926F853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8179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2DF37A25-216F-3849-99C3-4025F2A38C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C5A0A7F-5F24-BF4F-AFA9-343444E7E4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68AE88C-9A70-F24C-A937-D8DE4C1F58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18DC0-9728-B84B-82AE-0142827A4739}" type="datetime1">
              <a:rPr lang="fr-FR" smtClean="0"/>
              <a:t>13/12/2022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F43F0F1-0603-3842-B228-5D12BF686A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C4FAEDA-54B4-2B4F-AEF5-513416DD8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61208-BA50-814E-8585-9FC926F853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0964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80D5BB4-3393-9C45-97BA-A3C16D906D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3FC24DE-3D49-8841-8842-FD8F51985C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7433DC9-9CBA-354C-86D4-6AD40F8914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0A398-2225-9743-8E8C-C8F4FDB7F692}" type="datetime1">
              <a:rPr lang="fr-FR" smtClean="0"/>
              <a:t>13/12/2022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056467E-F359-D04C-B53B-DC41243F2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0A46983-7C9A-6E4E-BD93-50B7249BF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61208-BA50-814E-8585-9FC926F853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3682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106C9A1-84F6-C547-BDCA-5F35F2CA88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9DE5EE8-9F15-1749-9107-0799C34EBE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5A9664C-E596-5F43-B17F-29614EC84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98623-4184-7C44-8A04-66787792BA03}" type="datetime1">
              <a:rPr lang="fr-FR" smtClean="0"/>
              <a:t>13/12/2022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B1C48E8-A6CA-B147-B163-4630E8ABBC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3D0F44C-DA94-E447-AAF8-5ACB7883F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61208-BA50-814E-8585-9FC926F853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9813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4E68159-3BC6-6644-B2FD-9779FE37C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CF02B9B-4986-7E4E-AF57-EBFF9A62D1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7950854-2C55-3C40-91BB-7D6685DF51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53C1323-16EF-424A-A97F-E1F150B64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3ECD4-3783-3A41-A595-E67BA9D428CD}" type="datetime1">
              <a:rPr lang="fr-FR" smtClean="0"/>
              <a:t>13/12/2022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01E96B5-0FC6-E74B-B645-BAA424B11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C9FA5D5-48E0-2646-A955-E242B7DD4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61208-BA50-814E-8585-9FC926F853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2552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DE2FF28-07AD-3643-9EEC-9DA7AE6A50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787C10A-0F59-F043-A48D-7C32956620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B4F8DAB-CB93-BA4E-A2DC-A7073746C7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5C74136-308E-5C40-92F1-8A1CA58BA6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56EEA567-128C-4D4E-B523-F578AF9219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84578BB0-35CC-5F41-8A91-8B0768922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0F6F9-6D49-1B4D-8DE6-20BB7376BBDA}" type="datetime1">
              <a:rPr lang="fr-FR" smtClean="0"/>
              <a:t>13/12/2022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9F88586-FD65-6349-8626-87951D26A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5F466311-2AA1-4649-A56B-96FE41A97E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61208-BA50-814E-8585-9FC926F853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3081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A05A15D-A25F-7743-9D0F-1B4D5BCBC9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69C4619-28CA-5442-BF58-A07BED5179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DCB10-E975-294F-ACF3-941DB5376A27}" type="datetime1">
              <a:rPr lang="fr-FR" smtClean="0"/>
              <a:t>13/12/2022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456F95F-0FE2-1F4E-809A-4AD1486F35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6BE136D-3C8A-AF42-B7E4-805FA9236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61208-BA50-814E-8585-9FC926F853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6526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3F2F5A65-7700-7F44-BEAF-A2C9B6916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57DF4-1B61-BC47-A629-0F0D2234F216}" type="datetime1">
              <a:rPr lang="fr-FR" smtClean="0"/>
              <a:t>13/12/2022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49B4D2C-9D94-6F41-8EE8-79EA66147E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0CD52AF-1FDF-C244-BAC7-8C249DF2A1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61208-BA50-814E-8585-9FC926F853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4676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D83E8FB-6C57-594D-A1E3-9E830F8EB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CE15B81-BD5F-2F4B-874C-237A341497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E727DD0-1EAF-1644-91DE-C3C23BB7F8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B1C1A13-9939-3046-AEE2-E9DDE7E6E2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54712-29AC-2244-B602-7C92D0F157EC}" type="datetime1">
              <a:rPr lang="fr-FR" smtClean="0"/>
              <a:t>13/12/2022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062EA84-5402-8C46-98B1-92DCFBD3FB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15F1CC2-5427-324B-BC34-E0AD18F5A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61208-BA50-814E-8585-9FC926F853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9234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4909046-61B1-5B46-AEA8-E029F794D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E7B9981B-7A1C-2C40-BF51-502D90F216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DA44543-74A3-2842-921A-0BCB2AA17C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C16E2D6-3B75-EC48-87B4-CCA737DC4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005EC-9E2B-204E-9C10-564DD088CE11}" type="datetime1">
              <a:rPr lang="fr-FR" smtClean="0"/>
              <a:t>13/12/2022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1AFB49E-E4DD-364E-B246-27A36875A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733F2E2-4B59-C148-A584-A32959E82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61208-BA50-814E-8585-9FC926F853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6068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87EE6310-94EC-9344-98B5-003CE1455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F053E1F-5D85-F142-AF8F-E1205AC8E6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06CA569-A234-9A45-8807-1597877977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C902EC-2F12-2B4B-A581-D96B101F7374}" type="datetime1">
              <a:rPr lang="fr-FR" smtClean="0"/>
              <a:t>13/12/2022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CF2B8BF-692B-5F48-ADF1-AA9258F7CD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C36B2FF-1F9E-0D41-ADFF-83F6CB2AF8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261208-BA50-814E-8585-9FC926F853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4252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package" Target="../embeddings/Microsoft_Excel_Worksheet1.xlsx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e 6">
            <a:extLst>
              <a:ext uri="{FF2B5EF4-FFF2-40B4-BE49-F238E27FC236}">
                <a16:creationId xmlns:a16="http://schemas.microsoft.com/office/drawing/2014/main" id="{7AA8FDA1-0191-5D4D-9C59-3AE7B816F976}"/>
              </a:ext>
            </a:extLst>
          </p:cNvPr>
          <p:cNvGrpSpPr/>
          <p:nvPr/>
        </p:nvGrpSpPr>
        <p:grpSpPr>
          <a:xfrm>
            <a:off x="-1" y="0"/>
            <a:ext cx="12482230" cy="7243827"/>
            <a:chOff x="-1" y="0"/>
            <a:chExt cx="12482230" cy="7243827"/>
          </a:xfrm>
        </p:grpSpPr>
        <p:grpSp>
          <p:nvGrpSpPr>
            <p:cNvPr id="6" name="Groupe 5">
              <a:extLst>
                <a:ext uri="{FF2B5EF4-FFF2-40B4-BE49-F238E27FC236}">
                  <a16:creationId xmlns:a16="http://schemas.microsoft.com/office/drawing/2014/main" id="{3B04BF46-AB3C-5C40-882E-358B10AF2A9C}"/>
                </a:ext>
              </a:extLst>
            </p:cNvPr>
            <p:cNvGrpSpPr/>
            <p:nvPr/>
          </p:nvGrpSpPr>
          <p:grpSpPr>
            <a:xfrm>
              <a:off x="-1" y="0"/>
              <a:ext cx="12482230" cy="7243827"/>
              <a:chOff x="-1" y="0"/>
              <a:chExt cx="12482230" cy="7243827"/>
            </a:xfrm>
          </p:grpSpPr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89B1C995-8867-264B-8436-62C2AB4AE8FE}"/>
                  </a:ext>
                </a:extLst>
              </p:cNvPr>
              <p:cNvSpPr/>
              <p:nvPr/>
            </p:nvSpPr>
            <p:spPr>
              <a:xfrm>
                <a:off x="-1" y="0"/>
                <a:ext cx="12014791" cy="6858000"/>
              </a:xfrm>
              <a:prstGeom prst="rect">
                <a:avLst/>
              </a:prstGeom>
              <a:solidFill>
                <a:srgbClr val="00487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3CEF869B-1404-3F42-9673-BB1164C76C74}"/>
                  </a:ext>
                </a:extLst>
              </p:cNvPr>
              <p:cNvSpPr/>
              <p:nvPr/>
            </p:nvSpPr>
            <p:spPr>
              <a:xfrm>
                <a:off x="12108324" y="0"/>
                <a:ext cx="106239" cy="6858000"/>
              </a:xfrm>
              <a:prstGeom prst="rect">
                <a:avLst/>
              </a:prstGeom>
              <a:solidFill>
                <a:srgbClr val="F6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pic>
            <p:nvPicPr>
              <p:cNvPr id="3" name="Image 2">
                <a:extLst>
                  <a:ext uri="{FF2B5EF4-FFF2-40B4-BE49-F238E27FC236}">
                    <a16:creationId xmlns:a16="http://schemas.microsoft.com/office/drawing/2014/main" id="{245D90F8-5AA5-144C-8F50-FB48C614518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alphaModFix amt="50000"/>
                <a:extLst>
                  <a:ext uri="{BEBA8EAE-BF5A-486C-A8C5-ECC9F3942E4B}">
                    <a14:imgProps xmlns:a14="http://schemas.microsoft.com/office/drawing/2010/main">
                      <a14:imgLayer r:embed="rId4">
                        <a14:imgEffect>
                          <a14:saturation sat="0"/>
                        </a14:imgEffect>
                      </a14:imgLayer>
                    </a14:imgProps>
                  </a:ext>
                </a:extLst>
              </a:blip>
              <a:stretch>
                <a:fillRect/>
              </a:stretch>
            </p:blipFill>
            <p:spPr>
              <a:xfrm>
                <a:off x="6550517" y="1327155"/>
                <a:ext cx="5931712" cy="5916672"/>
              </a:xfrm>
              <a:prstGeom prst="rect">
                <a:avLst/>
              </a:prstGeom>
            </p:spPr>
          </p:pic>
        </p:grp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9341ADC9-9F96-CD49-B890-8E86C4B5A098}"/>
                </a:ext>
              </a:extLst>
            </p:cNvPr>
            <p:cNvSpPr/>
            <p:nvPr/>
          </p:nvSpPr>
          <p:spPr>
            <a:xfrm rot="5400000" flipH="1">
              <a:off x="6015996" y="-472252"/>
              <a:ext cx="45719" cy="44239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bg1"/>
                </a:solidFill>
              </a:endParaRPr>
            </a:p>
          </p:txBody>
        </p:sp>
      </p:grp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8752463-A6A8-1F4B-8D45-CEA772FAB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61208-BA50-814E-8585-9FC926F85300}" type="slidenum">
              <a:rPr lang="fr-FR" smtClean="0"/>
              <a:t>1</a:t>
            </a:fld>
            <a:endParaRPr lang="fr-FR"/>
          </a:p>
        </p:txBody>
      </p:sp>
      <p:pic>
        <p:nvPicPr>
          <p:cNvPr id="14" name="Picture 2" descr="Logo FFBSQ | Bowling blog 71">
            <a:extLst>
              <a:ext uri="{FF2B5EF4-FFF2-40B4-BE49-F238E27FC236}">
                <a16:creationId xmlns:a16="http://schemas.microsoft.com/office/drawing/2014/main" id="{D118EE29-3B58-9EDC-8786-BBEE64E35D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178" y="75972"/>
            <a:ext cx="1892020" cy="1322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itre 9">
            <a:extLst>
              <a:ext uri="{FF2B5EF4-FFF2-40B4-BE49-F238E27FC236}">
                <a16:creationId xmlns:a16="http://schemas.microsoft.com/office/drawing/2014/main" id="{9B885F9A-B00D-A2CC-D9A2-A2F833E9F5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SEMINAIRE des Coordonnateurs E</a:t>
            </a:r>
            <a:r>
              <a:rPr lang="fr-FR" dirty="0">
                <a:solidFill>
                  <a:schemeClr val="bg1"/>
                </a:solidFill>
              </a:rPr>
              <a:t>TR </a:t>
            </a:r>
            <a:br>
              <a:rPr lang="fr-FR" dirty="0">
                <a:solidFill>
                  <a:schemeClr val="bg1"/>
                </a:solidFill>
              </a:rPr>
            </a:br>
            <a:r>
              <a:rPr lang="fr-FR" sz="4900" dirty="0">
                <a:solidFill>
                  <a:schemeClr val="bg1"/>
                </a:solidFill>
              </a:rPr>
              <a:t>2 et 3 décembre 2022</a:t>
            </a:r>
            <a:br>
              <a:rPr lang="fr-FR" sz="4900" dirty="0">
                <a:solidFill>
                  <a:schemeClr val="bg1"/>
                </a:solidFill>
              </a:rPr>
            </a:br>
            <a:r>
              <a:rPr lang="fr-FR" sz="4900" dirty="0">
                <a:solidFill>
                  <a:schemeClr val="bg1"/>
                </a:solidFill>
              </a:rPr>
              <a:t>CREPS de TOULOUSE</a:t>
            </a:r>
            <a:endParaRPr lang="fr-FR" b="1" dirty="0">
              <a:solidFill>
                <a:schemeClr val="bg1"/>
              </a:solidFill>
            </a:endParaRPr>
          </a:p>
        </p:txBody>
      </p:sp>
      <p:pic>
        <p:nvPicPr>
          <p:cNvPr id="18" name="Image 17">
            <a:extLst>
              <a:ext uri="{FF2B5EF4-FFF2-40B4-BE49-F238E27FC236}">
                <a16:creationId xmlns:a16="http://schemas.microsoft.com/office/drawing/2014/main" id="{2B01EEAE-A18A-66CF-777B-AA1740C1957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972638" y="75972"/>
            <a:ext cx="2381162" cy="1190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94271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e 6">
            <a:extLst>
              <a:ext uri="{FF2B5EF4-FFF2-40B4-BE49-F238E27FC236}">
                <a16:creationId xmlns:a16="http://schemas.microsoft.com/office/drawing/2014/main" id="{F2AC8D16-A5A2-9D4B-A821-0D75B18D06E9}"/>
              </a:ext>
            </a:extLst>
          </p:cNvPr>
          <p:cNvGrpSpPr/>
          <p:nvPr/>
        </p:nvGrpSpPr>
        <p:grpSpPr>
          <a:xfrm>
            <a:off x="-10241" y="6715965"/>
            <a:ext cx="3759279" cy="140659"/>
            <a:chOff x="-10241" y="6715965"/>
            <a:chExt cx="3759279" cy="140659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135131E9-63C3-7B4F-A4FB-A96795210AD7}"/>
                </a:ext>
              </a:extLst>
            </p:cNvPr>
            <p:cNvSpPr/>
            <p:nvPr/>
          </p:nvSpPr>
          <p:spPr>
            <a:xfrm rot="5400000">
              <a:off x="1846539" y="4859186"/>
              <a:ext cx="45719" cy="3759278"/>
            </a:xfrm>
            <a:prstGeom prst="rect">
              <a:avLst/>
            </a:prstGeom>
            <a:solidFill>
              <a:srgbClr val="0064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A50F03B0-9DA4-FC4D-9652-315AE0AC49AC}"/>
                </a:ext>
              </a:extLst>
            </p:cNvPr>
            <p:cNvSpPr/>
            <p:nvPr/>
          </p:nvSpPr>
          <p:spPr>
            <a:xfrm rot="5400000">
              <a:off x="1846538" y="4954126"/>
              <a:ext cx="45719" cy="3759278"/>
            </a:xfrm>
            <a:prstGeom prst="rect">
              <a:avLst/>
            </a:prstGeom>
            <a:solidFill>
              <a:srgbClr val="F6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8350C431-6355-3E42-89E3-119AEDCDC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61208-BA50-814E-8585-9FC926F85300}" type="slidenum">
              <a:rPr lang="fr-FR" smtClean="0"/>
              <a:t>10</a:t>
            </a:fld>
            <a:endParaRPr lang="fr-FR"/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4C7FD312-29C1-6FC3-5D85-F4D220CB69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/>
              <a:t>Les tests : </a:t>
            </a:r>
            <a:r>
              <a:rPr lang="fr-FR" i="1" dirty="0"/>
              <a:t>ce sont les mêmes que ceux utilisés par les coordonnateurs ETR</a:t>
            </a:r>
          </a:p>
          <a:p>
            <a:r>
              <a:rPr lang="fr-FR" b="1" dirty="0"/>
              <a:t>Les entretiens </a:t>
            </a:r>
            <a:r>
              <a:rPr lang="fr-FR" dirty="0"/>
              <a:t>: </a:t>
            </a:r>
            <a:r>
              <a:rPr lang="fr-FR" i="1" dirty="0"/>
              <a:t>réalisés pendant les stages EDF</a:t>
            </a:r>
          </a:p>
          <a:p>
            <a:r>
              <a:rPr lang="fr-FR" b="1" dirty="0"/>
              <a:t>Les résultats de compétitions</a:t>
            </a:r>
            <a:r>
              <a:rPr lang="fr-FR" dirty="0"/>
              <a:t>: </a:t>
            </a:r>
            <a:r>
              <a:rPr lang="fr-FR" i="1" dirty="0"/>
              <a:t>certaines compétitions ciblées donnent lieu à un barème attribuant des points et pouvant fournir un classement</a:t>
            </a:r>
          </a:p>
          <a:p>
            <a:r>
              <a:rPr lang="fr-FR" b="1" dirty="0"/>
              <a:t>L’engagement personnel </a:t>
            </a:r>
            <a:r>
              <a:rPr lang="fr-FR" dirty="0"/>
              <a:t>: </a:t>
            </a:r>
            <a:r>
              <a:rPr lang="fr-FR" i="1" dirty="0"/>
              <a:t>mesuré par les moyens et le temps que le sportif met à disposition de son projet sportif personnel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D788644-9A02-3457-9B8B-1B3CA3B53AA5}"/>
              </a:ext>
            </a:extLst>
          </p:cNvPr>
          <p:cNvSpPr/>
          <p:nvPr/>
        </p:nvSpPr>
        <p:spPr>
          <a:xfrm>
            <a:off x="1169436" y="429415"/>
            <a:ext cx="9853127" cy="91440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dirty="0"/>
              <a:t>Les modalités de sélection des équipes de france</a:t>
            </a:r>
          </a:p>
        </p:txBody>
      </p:sp>
    </p:spTree>
    <p:extLst>
      <p:ext uri="{BB962C8B-B14F-4D97-AF65-F5344CB8AC3E}">
        <p14:creationId xmlns:p14="http://schemas.microsoft.com/office/powerpoint/2010/main" val="6342986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e 6">
            <a:extLst>
              <a:ext uri="{FF2B5EF4-FFF2-40B4-BE49-F238E27FC236}">
                <a16:creationId xmlns:a16="http://schemas.microsoft.com/office/drawing/2014/main" id="{F2AC8D16-A5A2-9D4B-A821-0D75B18D06E9}"/>
              </a:ext>
            </a:extLst>
          </p:cNvPr>
          <p:cNvGrpSpPr/>
          <p:nvPr/>
        </p:nvGrpSpPr>
        <p:grpSpPr>
          <a:xfrm>
            <a:off x="-10241" y="6715965"/>
            <a:ext cx="3759279" cy="140659"/>
            <a:chOff x="-10241" y="6715965"/>
            <a:chExt cx="3759279" cy="140659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135131E9-63C3-7B4F-A4FB-A96795210AD7}"/>
                </a:ext>
              </a:extLst>
            </p:cNvPr>
            <p:cNvSpPr/>
            <p:nvPr/>
          </p:nvSpPr>
          <p:spPr>
            <a:xfrm rot="5400000">
              <a:off x="1846539" y="4859186"/>
              <a:ext cx="45719" cy="3759278"/>
            </a:xfrm>
            <a:prstGeom prst="rect">
              <a:avLst/>
            </a:prstGeom>
            <a:solidFill>
              <a:srgbClr val="0064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A50F03B0-9DA4-FC4D-9652-315AE0AC49AC}"/>
                </a:ext>
              </a:extLst>
            </p:cNvPr>
            <p:cNvSpPr/>
            <p:nvPr/>
          </p:nvSpPr>
          <p:spPr>
            <a:xfrm rot="5400000">
              <a:off x="1846538" y="4954126"/>
              <a:ext cx="45719" cy="3759278"/>
            </a:xfrm>
            <a:prstGeom prst="rect">
              <a:avLst/>
            </a:prstGeom>
            <a:solidFill>
              <a:srgbClr val="F6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8350C431-6355-3E42-89E3-119AEDCDC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61208-BA50-814E-8585-9FC926F85300}" type="slidenum">
              <a:rPr lang="fr-FR" smtClean="0"/>
              <a:t>11</a:t>
            </a:fld>
            <a:endParaRPr lang="fr-FR"/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4C7FD312-29C1-6FC3-5D85-F4D220CB69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b="1" dirty="0"/>
              <a:t>Sélection de G1 et G2 </a:t>
            </a:r>
            <a:r>
              <a:rPr lang="fr-FR" i="1" dirty="0"/>
              <a:t>en fonction des points préalablement obtenus. Modalités de travail  différentes selon G1 ou G2. Suivi plus poussé avec les sportifs composant le G1, plus de moyens financiers aussi</a:t>
            </a:r>
          </a:p>
          <a:p>
            <a:r>
              <a:rPr lang="fr-FR" b="1" dirty="0"/>
              <a:t>Stages</a:t>
            </a:r>
            <a:r>
              <a:rPr lang="fr-FR" dirty="0"/>
              <a:t> : </a:t>
            </a:r>
            <a:r>
              <a:rPr lang="fr-FR" i="1" dirty="0"/>
              <a:t>objectifs décidés en fonction de la période  (stage pour assurer le suivi médical réglementaire, stage de cohésion avant une épreuve internationale. Peu de moyens pour faire beaucoup de stages) </a:t>
            </a:r>
          </a:p>
          <a:p>
            <a:r>
              <a:rPr lang="fr-FR" b="1" dirty="0"/>
              <a:t>Compétitions de préparation</a:t>
            </a:r>
            <a:r>
              <a:rPr lang="fr-FR" dirty="0"/>
              <a:t>: </a:t>
            </a:r>
            <a:r>
              <a:rPr lang="fr-FR" i="1" dirty="0"/>
              <a:t>stratégie: explication du rôle des compétitions de contrôle, d’évaluation . Cette année , un planning chargé de compétitions pour pouvoir bien mesurer l’efficacité de l’entrainement et affiner notre sélection France avant les championnats d’Europe</a:t>
            </a:r>
          </a:p>
          <a:p>
            <a:r>
              <a:rPr lang="fr-FR" b="1" dirty="0"/>
              <a:t>Moyens alloués</a:t>
            </a:r>
            <a:r>
              <a:rPr lang="fr-FR" dirty="0"/>
              <a:t>:35000€ </a:t>
            </a:r>
            <a:r>
              <a:rPr lang="fr-FR" i="1" dirty="0"/>
              <a:t>(stages, compétitions suivi médicale etc…)</a:t>
            </a:r>
          </a:p>
          <a:p>
            <a:r>
              <a:rPr lang="fr-FR" b="1" dirty="0"/>
              <a:t>Organisation du suivi des athlètes </a:t>
            </a:r>
            <a:r>
              <a:rPr lang="fr-FR" dirty="0"/>
              <a:t>(avec et sans entraineur):</a:t>
            </a:r>
            <a:r>
              <a:rPr lang="fr-FR" i="1" dirty="0"/>
              <a:t>en cours de rédaction; réunions avec les entraineurs de clubs, convocation aux journées nationales de détection pour explications, communications, collaboration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D788644-9A02-3457-9B8B-1B3CA3B53AA5}"/>
              </a:ext>
            </a:extLst>
          </p:cNvPr>
          <p:cNvSpPr/>
          <p:nvPr/>
        </p:nvSpPr>
        <p:spPr>
          <a:xfrm>
            <a:off x="1169436" y="429415"/>
            <a:ext cx="9853127" cy="91440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dirty="0"/>
              <a:t>La stratégie de préparation des Championnats d’Europe Hommes</a:t>
            </a:r>
          </a:p>
        </p:txBody>
      </p:sp>
    </p:spTree>
    <p:extLst>
      <p:ext uri="{BB962C8B-B14F-4D97-AF65-F5344CB8AC3E}">
        <p14:creationId xmlns:p14="http://schemas.microsoft.com/office/powerpoint/2010/main" val="35177586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e 6">
            <a:extLst>
              <a:ext uri="{FF2B5EF4-FFF2-40B4-BE49-F238E27FC236}">
                <a16:creationId xmlns:a16="http://schemas.microsoft.com/office/drawing/2014/main" id="{F2AC8D16-A5A2-9D4B-A821-0D75B18D06E9}"/>
              </a:ext>
            </a:extLst>
          </p:cNvPr>
          <p:cNvGrpSpPr/>
          <p:nvPr/>
        </p:nvGrpSpPr>
        <p:grpSpPr>
          <a:xfrm>
            <a:off x="-10241" y="6715965"/>
            <a:ext cx="3759279" cy="140659"/>
            <a:chOff x="-10241" y="6715965"/>
            <a:chExt cx="3759279" cy="140659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135131E9-63C3-7B4F-A4FB-A96795210AD7}"/>
                </a:ext>
              </a:extLst>
            </p:cNvPr>
            <p:cNvSpPr/>
            <p:nvPr/>
          </p:nvSpPr>
          <p:spPr>
            <a:xfrm rot="5400000">
              <a:off x="1846539" y="4859186"/>
              <a:ext cx="45719" cy="3759278"/>
            </a:xfrm>
            <a:prstGeom prst="rect">
              <a:avLst/>
            </a:prstGeom>
            <a:solidFill>
              <a:srgbClr val="0064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A50F03B0-9DA4-FC4D-9652-315AE0AC49AC}"/>
                </a:ext>
              </a:extLst>
            </p:cNvPr>
            <p:cNvSpPr/>
            <p:nvPr/>
          </p:nvSpPr>
          <p:spPr>
            <a:xfrm rot="5400000">
              <a:off x="1846538" y="4954126"/>
              <a:ext cx="45719" cy="3759278"/>
            </a:xfrm>
            <a:prstGeom prst="rect">
              <a:avLst/>
            </a:prstGeom>
            <a:solidFill>
              <a:srgbClr val="F6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8350C431-6355-3E42-89E3-119AEDCDC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61208-BA50-814E-8585-9FC926F85300}" type="slidenum">
              <a:rPr lang="fr-FR" smtClean="0"/>
              <a:t>12</a:t>
            </a:fld>
            <a:endParaRPr lang="fr-FR"/>
          </a:p>
        </p:txBody>
      </p:sp>
      <p:sp>
        <p:nvSpPr>
          <p:cNvPr id="10" name="Titre 1">
            <a:extLst>
              <a:ext uri="{FF2B5EF4-FFF2-40B4-BE49-F238E27FC236}">
                <a16:creationId xmlns:a16="http://schemas.microsoft.com/office/drawing/2014/main" id="{27EC01C2-835E-B5F3-FB00-5C0DEC7382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6612" y="365125"/>
            <a:ext cx="11756572" cy="1325563"/>
          </a:xfrm>
        </p:spPr>
        <p:txBody>
          <a:bodyPr>
            <a:noAutofit/>
          </a:bodyPr>
          <a:lstStyle/>
          <a:p>
            <a:br>
              <a:rPr lang="fr-FR" sz="4000" b="1" dirty="0">
                <a:solidFill>
                  <a:srgbClr val="FF0000"/>
                </a:solidFill>
              </a:rPr>
            </a:br>
            <a:endParaRPr lang="fr-FR" sz="4000" dirty="0"/>
          </a:p>
        </p:txBody>
      </p:sp>
      <p:graphicFrame>
        <p:nvGraphicFramePr>
          <p:cNvPr id="2" name="Objet 1">
            <a:extLst>
              <a:ext uri="{FF2B5EF4-FFF2-40B4-BE49-F238E27FC236}">
                <a16:creationId xmlns:a16="http://schemas.microsoft.com/office/drawing/2014/main" id="{3893A98D-01D2-115D-9361-01D33EDCC43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1447411"/>
              </p:ext>
            </p:extLst>
          </p:nvPr>
        </p:nvGraphicFramePr>
        <p:xfrm>
          <a:off x="248817" y="762582"/>
          <a:ext cx="11104984" cy="58552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13896753" imgH="9020047" progId="Excel.Sheet.12">
                  <p:embed/>
                </p:oleObj>
              </mc:Choice>
              <mc:Fallback>
                <p:oleObj name="Worksheet" r:id="rId2" imgW="13896753" imgH="9020047" progId="Excel.Sheet.12">
                  <p:embed/>
                  <p:pic>
                    <p:nvPicPr>
                      <p:cNvPr id="2" name="Objet 1">
                        <a:extLst>
                          <a:ext uri="{FF2B5EF4-FFF2-40B4-BE49-F238E27FC236}">
                            <a16:creationId xmlns:a16="http://schemas.microsoft.com/office/drawing/2014/main" id="{3893A98D-01D2-115D-9361-01D33EDCC43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48817" y="762582"/>
                        <a:ext cx="11104984" cy="585527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45DA8BDD-954F-5E97-E8E6-F29267651861}"/>
              </a:ext>
            </a:extLst>
          </p:cNvPr>
          <p:cNvSpPr/>
          <p:nvPr/>
        </p:nvSpPr>
        <p:spPr>
          <a:xfrm>
            <a:off x="2509934" y="3945"/>
            <a:ext cx="6550090" cy="511953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CALENDRIER PREVISIONNEL 2023 HOMMES</a:t>
            </a:r>
          </a:p>
        </p:txBody>
      </p:sp>
    </p:spTree>
    <p:extLst>
      <p:ext uri="{BB962C8B-B14F-4D97-AF65-F5344CB8AC3E}">
        <p14:creationId xmlns:p14="http://schemas.microsoft.com/office/powerpoint/2010/main" val="2746060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e 6">
            <a:extLst>
              <a:ext uri="{FF2B5EF4-FFF2-40B4-BE49-F238E27FC236}">
                <a16:creationId xmlns:a16="http://schemas.microsoft.com/office/drawing/2014/main" id="{F2AC8D16-A5A2-9D4B-A821-0D75B18D06E9}"/>
              </a:ext>
            </a:extLst>
          </p:cNvPr>
          <p:cNvGrpSpPr/>
          <p:nvPr/>
        </p:nvGrpSpPr>
        <p:grpSpPr>
          <a:xfrm>
            <a:off x="-10241" y="6715965"/>
            <a:ext cx="3759279" cy="140659"/>
            <a:chOff x="-10241" y="6715965"/>
            <a:chExt cx="3759279" cy="140659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135131E9-63C3-7B4F-A4FB-A96795210AD7}"/>
                </a:ext>
              </a:extLst>
            </p:cNvPr>
            <p:cNvSpPr/>
            <p:nvPr/>
          </p:nvSpPr>
          <p:spPr>
            <a:xfrm rot="5400000">
              <a:off x="1846539" y="4859186"/>
              <a:ext cx="45719" cy="3759278"/>
            </a:xfrm>
            <a:prstGeom prst="rect">
              <a:avLst/>
            </a:prstGeom>
            <a:solidFill>
              <a:srgbClr val="0064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A50F03B0-9DA4-FC4D-9652-315AE0AC49AC}"/>
                </a:ext>
              </a:extLst>
            </p:cNvPr>
            <p:cNvSpPr/>
            <p:nvPr/>
          </p:nvSpPr>
          <p:spPr>
            <a:xfrm rot="5400000">
              <a:off x="1846538" y="4954126"/>
              <a:ext cx="45719" cy="3759278"/>
            </a:xfrm>
            <a:prstGeom prst="rect">
              <a:avLst/>
            </a:prstGeom>
            <a:solidFill>
              <a:srgbClr val="F6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8350C431-6355-3E42-89E3-119AEDCDC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61208-BA50-814E-8585-9FC926F85300}" type="slidenum">
              <a:rPr lang="fr-FR" smtClean="0"/>
              <a:t>13</a:t>
            </a:fld>
            <a:endParaRPr lang="fr-FR"/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4C7FD312-29C1-6FC3-5D85-F4D220CB69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FR" dirty="0"/>
              <a:t>Patrice, Guy</a:t>
            </a:r>
          </a:p>
          <a:p>
            <a:r>
              <a:rPr lang="fr-FR" i="1" dirty="0"/>
              <a:t>Pas de Sélection G1 et G2 , mais modalités de travail sensiblement les mêmes que pour les autres équipes</a:t>
            </a:r>
          </a:p>
          <a:p>
            <a:r>
              <a:rPr lang="fr-FR" b="1" dirty="0"/>
              <a:t>4 Stages </a:t>
            </a:r>
            <a:r>
              <a:rPr lang="fr-FR" dirty="0"/>
              <a:t>: </a:t>
            </a:r>
            <a:r>
              <a:rPr lang="fr-FR" i="1" dirty="0"/>
              <a:t>objectifs précis à chaque fois: constitution de l’équipe , </a:t>
            </a:r>
            <a:r>
              <a:rPr lang="fr-FR" i="1" dirty="0" err="1"/>
              <a:t>éta</a:t>
            </a:r>
            <a:r>
              <a:rPr lang="fr-FR" i="1" dirty="0"/>
              <a:t> d’esprit , apprentissage du comportement SHN, de l’entrainement de haut niveau, suivi médical avec le médecin des équipes de France etc...</a:t>
            </a:r>
          </a:p>
          <a:p>
            <a:r>
              <a:rPr lang="fr-FR" b="1" dirty="0"/>
              <a:t>Compétitions de préparation</a:t>
            </a:r>
            <a:r>
              <a:rPr lang="fr-FR" dirty="0"/>
              <a:t>: </a:t>
            </a:r>
            <a:r>
              <a:rPr lang="fr-FR" i="1" dirty="0"/>
              <a:t>stratégie pointue pour amener ces jeunes à être familiarisé avec la compétition internationale</a:t>
            </a:r>
          </a:p>
          <a:p>
            <a:r>
              <a:rPr lang="fr-FR" b="1" dirty="0"/>
              <a:t>Moyens alloués</a:t>
            </a:r>
            <a:r>
              <a:rPr lang="fr-FR" dirty="0"/>
              <a:t>: 39000 € pour filles et garçons</a:t>
            </a:r>
          </a:p>
          <a:p>
            <a:r>
              <a:rPr lang="fr-FR" b="1" dirty="0"/>
              <a:t>Lien avec les entraineurs de club </a:t>
            </a:r>
            <a:r>
              <a:rPr lang="fr-FR" i="1" dirty="0"/>
              <a:t>: liens fréquents, demande d’un lien encore plus ténu; contacts téléphonique et invitation aux journées </a:t>
            </a:r>
            <a:r>
              <a:rPr lang="fr-FR" i="1" dirty="0" err="1"/>
              <a:t>nat</a:t>
            </a:r>
            <a:r>
              <a:rPr lang="fr-FR" i="1" dirty="0"/>
              <a:t> de détection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D788644-9A02-3457-9B8B-1B3CA3B53AA5}"/>
              </a:ext>
            </a:extLst>
          </p:cNvPr>
          <p:cNvSpPr/>
          <p:nvPr/>
        </p:nvSpPr>
        <p:spPr>
          <a:xfrm>
            <a:off x="1169436" y="429415"/>
            <a:ext cx="9853127" cy="91440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dirty="0"/>
              <a:t>La stratégie de préparation des Championnats d’Europe Juniors</a:t>
            </a:r>
          </a:p>
        </p:txBody>
      </p:sp>
    </p:spTree>
    <p:extLst>
      <p:ext uri="{BB962C8B-B14F-4D97-AF65-F5344CB8AC3E}">
        <p14:creationId xmlns:p14="http://schemas.microsoft.com/office/powerpoint/2010/main" val="29958339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8350C431-6355-3E42-89E3-119AEDCDC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61208-BA50-814E-8585-9FC926F85300}" type="slidenum">
              <a:rPr lang="fr-FR" smtClean="0"/>
              <a:t>14</a:t>
            </a:fld>
            <a:endParaRPr lang="fr-FR"/>
          </a:p>
        </p:txBody>
      </p:sp>
      <p:sp>
        <p:nvSpPr>
          <p:cNvPr id="10" name="Titre 1">
            <a:extLst>
              <a:ext uri="{FF2B5EF4-FFF2-40B4-BE49-F238E27FC236}">
                <a16:creationId xmlns:a16="http://schemas.microsoft.com/office/drawing/2014/main" id="{27EC01C2-835E-B5F3-FB00-5C0DEC7382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6612" y="365125"/>
            <a:ext cx="11756572" cy="1325563"/>
          </a:xfrm>
        </p:spPr>
        <p:txBody>
          <a:bodyPr>
            <a:noAutofit/>
          </a:bodyPr>
          <a:lstStyle/>
          <a:p>
            <a:br>
              <a:rPr lang="fr-FR" sz="4000" b="1" dirty="0">
                <a:solidFill>
                  <a:srgbClr val="FF0000"/>
                </a:solidFill>
              </a:rPr>
            </a:br>
            <a:endParaRPr lang="fr-FR" sz="4000" dirty="0"/>
          </a:p>
        </p:txBody>
      </p:sp>
      <p:graphicFrame>
        <p:nvGraphicFramePr>
          <p:cNvPr id="5" name="Espace réservé du contenu 4">
            <a:extLst>
              <a:ext uri="{FF2B5EF4-FFF2-40B4-BE49-F238E27FC236}">
                <a16:creationId xmlns:a16="http://schemas.microsoft.com/office/drawing/2014/main" id="{4C4785CC-0B05-280E-BF64-F74F30D4EF4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4821086"/>
              </p:ext>
            </p:extLst>
          </p:nvPr>
        </p:nvGraphicFramePr>
        <p:xfrm>
          <a:off x="653143" y="1119673"/>
          <a:ext cx="10599590" cy="5069980"/>
        </p:xfrm>
        <a:graphic>
          <a:graphicData uri="http://schemas.openxmlformats.org/drawingml/2006/table">
            <a:tbl>
              <a:tblPr/>
              <a:tblGrid>
                <a:gridCol w="396698">
                  <a:extLst>
                    <a:ext uri="{9D8B030D-6E8A-4147-A177-3AD203B41FA5}">
                      <a16:colId xmlns:a16="http://schemas.microsoft.com/office/drawing/2014/main" val="453452762"/>
                    </a:ext>
                  </a:extLst>
                </a:gridCol>
                <a:gridCol w="152390">
                  <a:extLst>
                    <a:ext uri="{9D8B030D-6E8A-4147-A177-3AD203B41FA5}">
                      <a16:colId xmlns:a16="http://schemas.microsoft.com/office/drawing/2014/main" val="4003756545"/>
                    </a:ext>
                  </a:extLst>
                </a:gridCol>
                <a:gridCol w="152390">
                  <a:extLst>
                    <a:ext uri="{9D8B030D-6E8A-4147-A177-3AD203B41FA5}">
                      <a16:colId xmlns:a16="http://schemas.microsoft.com/office/drawing/2014/main" val="2678301347"/>
                    </a:ext>
                  </a:extLst>
                </a:gridCol>
                <a:gridCol w="544251">
                  <a:extLst>
                    <a:ext uri="{9D8B030D-6E8A-4147-A177-3AD203B41FA5}">
                      <a16:colId xmlns:a16="http://schemas.microsoft.com/office/drawing/2014/main" val="1682327963"/>
                    </a:ext>
                  </a:extLst>
                </a:gridCol>
                <a:gridCol w="152390">
                  <a:extLst>
                    <a:ext uri="{9D8B030D-6E8A-4147-A177-3AD203B41FA5}">
                      <a16:colId xmlns:a16="http://schemas.microsoft.com/office/drawing/2014/main" val="2402905960"/>
                    </a:ext>
                  </a:extLst>
                </a:gridCol>
                <a:gridCol w="152390">
                  <a:extLst>
                    <a:ext uri="{9D8B030D-6E8A-4147-A177-3AD203B41FA5}">
                      <a16:colId xmlns:a16="http://schemas.microsoft.com/office/drawing/2014/main" val="4061038883"/>
                    </a:ext>
                  </a:extLst>
                </a:gridCol>
                <a:gridCol w="544251">
                  <a:extLst>
                    <a:ext uri="{9D8B030D-6E8A-4147-A177-3AD203B41FA5}">
                      <a16:colId xmlns:a16="http://schemas.microsoft.com/office/drawing/2014/main" val="2634121089"/>
                    </a:ext>
                  </a:extLst>
                </a:gridCol>
                <a:gridCol w="152390">
                  <a:extLst>
                    <a:ext uri="{9D8B030D-6E8A-4147-A177-3AD203B41FA5}">
                      <a16:colId xmlns:a16="http://schemas.microsoft.com/office/drawing/2014/main" val="1355163"/>
                    </a:ext>
                  </a:extLst>
                </a:gridCol>
                <a:gridCol w="152390">
                  <a:extLst>
                    <a:ext uri="{9D8B030D-6E8A-4147-A177-3AD203B41FA5}">
                      <a16:colId xmlns:a16="http://schemas.microsoft.com/office/drawing/2014/main" val="274438877"/>
                    </a:ext>
                  </a:extLst>
                </a:gridCol>
                <a:gridCol w="544251">
                  <a:extLst>
                    <a:ext uri="{9D8B030D-6E8A-4147-A177-3AD203B41FA5}">
                      <a16:colId xmlns:a16="http://schemas.microsoft.com/office/drawing/2014/main" val="3620064228"/>
                    </a:ext>
                  </a:extLst>
                </a:gridCol>
                <a:gridCol w="154810">
                  <a:extLst>
                    <a:ext uri="{9D8B030D-6E8A-4147-A177-3AD203B41FA5}">
                      <a16:colId xmlns:a16="http://schemas.microsoft.com/office/drawing/2014/main" val="152298710"/>
                    </a:ext>
                  </a:extLst>
                </a:gridCol>
                <a:gridCol w="154810">
                  <a:extLst>
                    <a:ext uri="{9D8B030D-6E8A-4147-A177-3AD203B41FA5}">
                      <a16:colId xmlns:a16="http://schemas.microsoft.com/office/drawing/2014/main" val="2706479979"/>
                    </a:ext>
                  </a:extLst>
                </a:gridCol>
                <a:gridCol w="544251">
                  <a:extLst>
                    <a:ext uri="{9D8B030D-6E8A-4147-A177-3AD203B41FA5}">
                      <a16:colId xmlns:a16="http://schemas.microsoft.com/office/drawing/2014/main" val="804154023"/>
                    </a:ext>
                  </a:extLst>
                </a:gridCol>
                <a:gridCol w="152390">
                  <a:extLst>
                    <a:ext uri="{9D8B030D-6E8A-4147-A177-3AD203B41FA5}">
                      <a16:colId xmlns:a16="http://schemas.microsoft.com/office/drawing/2014/main" val="2357358747"/>
                    </a:ext>
                  </a:extLst>
                </a:gridCol>
                <a:gridCol w="152390">
                  <a:extLst>
                    <a:ext uri="{9D8B030D-6E8A-4147-A177-3AD203B41FA5}">
                      <a16:colId xmlns:a16="http://schemas.microsoft.com/office/drawing/2014/main" val="2367741872"/>
                    </a:ext>
                  </a:extLst>
                </a:gridCol>
                <a:gridCol w="544251">
                  <a:extLst>
                    <a:ext uri="{9D8B030D-6E8A-4147-A177-3AD203B41FA5}">
                      <a16:colId xmlns:a16="http://schemas.microsoft.com/office/drawing/2014/main" val="265145874"/>
                    </a:ext>
                  </a:extLst>
                </a:gridCol>
                <a:gridCol w="152390">
                  <a:extLst>
                    <a:ext uri="{9D8B030D-6E8A-4147-A177-3AD203B41FA5}">
                      <a16:colId xmlns:a16="http://schemas.microsoft.com/office/drawing/2014/main" val="322048779"/>
                    </a:ext>
                  </a:extLst>
                </a:gridCol>
                <a:gridCol w="152390">
                  <a:extLst>
                    <a:ext uri="{9D8B030D-6E8A-4147-A177-3AD203B41FA5}">
                      <a16:colId xmlns:a16="http://schemas.microsoft.com/office/drawing/2014/main" val="584137403"/>
                    </a:ext>
                  </a:extLst>
                </a:gridCol>
                <a:gridCol w="544251">
                  <a:extLst>
                    <a:ext uri="{9D8B030D-6E8A-4147-A177-3AD203B41FA5}">
                      <a16:colId xmlns:a16="http://schemas.microsoft.com/office/drawing/2014/main" val="3686009702"/>
                    </a:ext>
                  </a:extLst>
                </a:gridCol>
                <a:gridCol w="152390">
                  <a:extLst>
                    <a:ext uri="{9D8B030D-6E8A-4147-A177-3AD203B41FA5}">
                      <a16:colId xmlns:a16="http://schemas.microsoft.com/office/drawing/2014/main" val="67819870"/>
                    </a:ext>
                  </a:extLst>
                </a:gridCol>
                <a:gridCol w="152390">
                  <a:extLst>
                    <a:ext uri="{9D8B030D-6E8A-4147-A177-3AD203B41FA5}">
                      <a16:colId xmlns:a16="http://schemas.microsoft.com/office/drawing/2014/main" val="1675414412"/>
                    </a:ext>
                  </a:extLst>
                </a:gridCol>
                <a:gridCol w="544251">
                  <a:extLst>
                    <a:ext uri="{9D8B030D-6E8A-4147-A177-3AD203B41FA5}">
                      <a16:colId xmlns:a16="http://schemas.microsoft.com/office/drawing/2014/main" val="970105304"/>
                    </a:ext>
                  </a:extLst>
                </a:gridCol>
                <a:gridCol w="154810">
                  <a:extLst>
                    <a:ext uri="{9D8B030D-6E8A-4147-A177-3AD203B41FA5}">
                      <a16:colId xmlns:a16="http://schemas.microsoft.com/office/drawing/2014/main" val="2886145342"/>
                    </a:ext>
                  </a:extLst>
                </a:gridCol>
                <a:gridCol w="154810">
                  <a:extLst>
                    <a:ext uri="{9D8B030D-6E8A-4147-A177-3AD203B41FA5}">
                      <a16:colId xmlns:a16="http://schemas.microsoft.com/office/drawing/2014/main" val="3382223877"/>
                    </a:ext>
                  </a:extLst>
                </a:gridCol>
                <a:gridCol w="544251">
                  <a:extLst>
                    <a:ext uri="{9D8B030D-6E8A-4147-A177-3AD203B41FA5}">
                      <a16:colId xmlns:a16="http://schemas.microsoft.com/office/drawing/2014/main" val="706545884"/>
                    </a:ext>
                  </a:extLst>
                </a:gridCol>
                <a:gridCol w="152390">
                  <a:extLst>
                    <a:ext uri="{9D8B030D-6E8A-4147-A177-3AD203B41FA5}">
                      <a16:colId xmlns:a16="http://schemas.microsoft.com/office/drawing/2014/main" val="2935862019"/>
                    </a:ext>
                  </a:extLst>
                </a:gridCol>
                <a:gridCol w="152390">
                  <a:extLst>
                    <a:ext uri="{9D8B030D-6E8A-4147-A177-3AD203B41FA5}">
                      <a16:colId xmlns:a16="http://schemas.microsoft.com/office/drawing/2014/main" val="2188004114"/>
                    </a:ext>
                  </a:extLst>
                </a:gridCol>
                <a:gridCol w="544251">
                  <a:extLst>
                    <a:ext uri="{9D8B030D-6E8A-4147-A177-3AD203B41FA5}">
                      <a16:colId xmlns:a16="http://schemas.microsoft.com/office/drawing/2014/main" val="3777100595"/>
                    </a:ext>
                  </a:extLst>
                </a:gridCol>
                <a:gridCol w="152390">
                  <a:extLst>
                    <a:ext uri="{9D8B030D-6E8A-4147-A177-3AD203B41FA5}">
                      <a16:colId xmlns:a16="http://schemas.microsoft.com/office/drawing/2014/main" val="3070266767"/>
                    </a:ext>
                  </a:extLst>
                </a:gridCol>
                <a:gridCol w="152390">
                  <a:extLst>
                    <a:ext uri="{9D8B030D-6E8A-4147-A177-3AD203B41FA5}">
                      <a16:colId xmlns:a16="http://schemas.microsoft.com/office/drawing/2014/main" val="783033079"/>
                    </a:ext>
                  </a:extLst>
                </a:gridCol>
                <a:gridCol w="544251">
                  <a:extLst>
                    <a:ext uri="{9D8B030D-6E8A-4147-A177-3AD203B41FA5}">
                      <a16:colId xmlns:a16="http://schemas.microsoft.com/office/drawing/2014/main" val="1549335843"/>
                    </a:ext>
                  </a:extLst>
                </a:gridCol>
                <a:gridCol w="152390">
                  <a:extLst>
                    <a:ext uri="{9D8B030D-6E8A-4147-A177-3AD203B41FA5}">
                      <a16:colId xmlns:a16="http://schemas.microsoft.com/office/drawing/2014/main" val="1793324669"/>
                    </a:ext>
                  </a:extLst>
                </a:gridCol>
                <a:gridCol w="152390">
                  <a:extLst>
                    <a:ext uri="{9D8B030D-6E8A-4147-A177-3AD203B41FA5}">
                      <a16:colId xmlns:a16="http://schemas.microsoft.com/office/drawing/2014/main" val="2076373657"/>
                    </a:ext>
                  </a:extLst>
                </a:gridCol>
                <a:gridCol w="544251">
                  <a:extLst>
                    <a:ext uri="{9D8B030D-6E8A-4147-A177-3AD203B41FA5}">
                      <a16:colId xmlns:a16="http://schemas.microsoft.com/office/drawing/2014/main" val="1446420571"/>
                    </a:ext>
                  </a:extLst>
                </a:gridCol>
                <a:gridCol w="154810">
                  <a:extLst>
                    <a:ext uri="{9D8B030D-6E8A-4147-A177-3AD203B41FA5}">
                      <a16:colId xmlns:a16="http://schemas.microsoft.com/office/drawing/2014/main" val="3995226258"/>
                    </a:ext>
                  </a:extLst>
                </a:gridCol>
                <a:gridCol w="154810">
                  <a:extLst>
                    <a:ext uri="{9D8B030D-6E8A-4147-A177-3AD203B41FA5}">
                      <a16:colId xmlns:a16="http://schemas.microsoft.com/office/drawing/2014/main" val="3687615627"/>
                    </a:ext>
                  </a:extLst>
                </a:gridCol>
                <a:gridCol w="544251">
                  <a:extLst>
                    <a:ext uri="{9D8B030D-6E8A-4147-A177-3AD203B41FA5}">
                      <a16:colId xmlns:a16="http://schemas.microsoft.com/office/drawing/2014/main" val="3157628240"/>
                    </a:ext>
                  </a:extLst>
                </a:gridCol>
              </a:tblGrid>
              <a:tr h="194366"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61" marR="4661" marT="466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9"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NOM Prénom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61" marR="4661" marT="466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Programmation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61" marR="4661" marT="466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EDF U19 2022/2023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61" marR="4661" marT="46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661" marR="4661" marT="46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5663792"/>
                  </a:ext>
                </a:extLst>
              </a:tr>
              <a:tr h="86386"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61" marR="4661" marT="46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61" marR="4661" marT="46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61" marR="4661" marT="46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61" marR="4661" marT="46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61" marR="4661" marT="46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61" marR="4661" marT="46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61" marR="4661" marT="46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61" marR="4661" marT="46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61" marR="4661" marT="46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61" marR="4661" marT="46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61" marR="4661" marT="46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61" marR="4661" marT="46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61" marR="4661" marT="46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61" marR="4661" marT="46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61" marR="4661" marT="46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61" marR="4661" marT="46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61" marR="4661" marT="46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61" marR="4661" marT="46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61" marR="4661" marT="46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61" marR="4661" marT="46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61" marR="4661" marT="46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61" marR="4661" marT="46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61" marR="4661" marT="46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61" marR="4661" marT="46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61" marR="4661" marT="46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61" marR="4661" marT="46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61" marR="4661" marT="46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61" marR="4661" marT="46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61" marR="4661" marT="46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61" marR="4661" marT="46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61" marR="4661" marT="46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61" marR="4661" marT="46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61" marR="4661" marT="46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61" marR="4661" marT="46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61" marR="4661" marT="46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61" marR="4661" marT="46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61" marR="4661" marT="46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823736"/>
                  </a:ext>
                </a:extLst>
              </a:tr>
              <a:tr h="140376">
                <a:tc>
                  <a:txBody>
                    <a:bodyPr/>
                    <a:lstStyle/>
                    <a:p>
                      <a:pPr algn="ctr" fontAlgn="ctr"/>
                      <a:endParaRPr lang="fr-FR" sz="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61" marR="4661" marT="466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SEPTEMBRE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OCTOBRE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NOVEMBRE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DECEMBRE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JANVIER 2023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FEVRIER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MARS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AVRIL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MAI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JUIN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JUILLET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AOÛT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9246943"/>
                  </a:ext>
                </a:extLst>
              </a:tr>
              <a:tr h="140376"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61" marR="4661" marT="466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J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11"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EYC Wittels.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A0C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STAGE France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J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EYC Vienne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A0C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J 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9074241"/>
                  </a:ext>
                </a:extLst>
              </a:tr>
              <a:tr h="140376"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61" marR="4661" marT="466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J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J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7651199"/>
                  </a:ext>
                </a:extLst>
              </a:tr>
              <a:tr h="140376"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61" marR="4661" marT="466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J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Stage France sélection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J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4038383"/>
                  </a:ext>
                </a:extLst>
              </a:tr>
              <a:tr h="181939"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61" marR="4661" marT="466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J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7091957"/>
                  </a:ext>
                </a:extLst>
              </a:tr>
              <a:tr h="140376"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61" marR="4661" marT="466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J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Stage France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5446618"/>
                  </a:ext>
                </a:extLst>
              </a:tr>
              <a:tr h="140376"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61" marR="4661" marT="466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J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J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J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2018457"/>
                  </a:ext>
                </a:extLst>
              </a:tr>
              <a:tr h="140376"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61" marR="4661" marT="466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MJ Orléans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614248"/>
                  </a:ext>
                </a:extLst>
              </a:tr>
              <a:tr h="140376"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61" marR="4661" marT="466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J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J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J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France Jeunes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2070895"/>
                  </a:ext>
                </a:extLst>
              </a:tr>
              <a:tr h="181939"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61" marR="4661" marT="466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J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J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6018903"/>
                  </a:ext>
                </a:extLst>
              </a:tr>
              <a:tr h="140376"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61" marR="4661" marT="466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J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MJ Clerm.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J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2898970"/>
                  </a:ext>
                </a:extLst>
              </a:tr>
              <a:tr h="140376"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61" marR="4661" marT="466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STORM OPEN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48A5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J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5807900"/>
                  </a:ext>
                </a:extLst>
              </a:tr>
              <a:tr h="140376"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61" marR="4661" marT="466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J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47606363"/>
                  </a:ext>
                </a:extLst>
              </a:tr>
              <a:tr h="181939"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61" marR="4661" marT="466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J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J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MJ Aix Les Bains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J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1693392"/>
                  </a:ext>
                </a:extLst>
              </a:tr>
              <a:tr h="140376"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61" marR="4661" marT="466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0918376"/>
                  </a:ext>
                </a:extLst>
              </a:tr>
              <a:tr h="181939"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61" marR="4661" marT="466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J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J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Coupe de France jeunes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J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4804331"/>
                  </a:ext>
                </a:extLst>
              </a:tr>
              <a:tr h="140376"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61" marR="4661" marT="466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Sélection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J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J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5670539"/>
                  </a:ext>
                </a:extLst>
              </a:tr>
              <a:tr h="140376"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61" marR="4661" marT="466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J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Limoges Hdp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J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3140091"/>
                  </a:ext>
                </a:extLst>
              </a:tr>
              <a:tr h="140376"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61" marR="4661" marT="466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500" b="1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Détection Nationale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J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6656206"/>
                  </a:ext>
                </a:extLst>
              </a:tr>
              <a:tr h="140376"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61" marR="4661" marT="466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CDC J1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J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5635968"/>
                  </a:ext>
                </a:extLst>
              </a:tr>
              <a:tr h="140376"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61" marR="4661" marT="466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J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J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J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9764464"/>
                  </a:ext>
                </a:extLst>
              </a:tr>
              <a:tr h="181939"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61" marR="4661" marT="466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CDC J2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50671801"/>
                  </a:ext>
                </a:extLst>
              </a:tr>
              <a:tr h="140376"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61" marR="4661" marT="466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J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MJ Limoges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J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J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STAGE France 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5970817"/>
                  </a:ext>
                </a:extLst>
              </a:tr>
              <a:tr h="140376"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61" marR="4661" marT="466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J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J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7760613"/>
                  </a:ext>
                </a:extLst>
              </a:tr>
              <a:tr h="181939"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61" marR="4661" marT="466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J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J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8165551"/>
                  </a:ext>
                </a:extLst>
              </a:tr>
              <a:tr h="140376"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61" marR="4661" marT="466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J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8744037"/>
                  </a:ext>
                </a:extLst>
              </a:tr>
              <a:tr h="140376"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61" marR="4661" marT="466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Jeff                      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J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8297705"/>
                  </a:ext>
                </a:extLst>
              </a:tr>
              <a:tr h="140376"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61" marR="4661" marT="466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27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J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27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27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27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27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27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500" b="1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27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J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27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27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500" b="1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"Régions jeunes"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27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J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27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27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1922995"/>
                  </a:ext>
                </a:extLst>
              </a:tr>
              <a:tr h="146631"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61" marR="4661" marT="466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600" b="1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Dutch Open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9885820"/>
                  </a:ext>
                </a:extLst>
              </a:tr>
              <a:tr h="140376"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61" marR="4661" marT="466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J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29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29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29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J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29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29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3" gridSpan="3"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29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29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29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J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29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29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29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6141694"/>
                  </a:ext>
                </a:extLst>
              </a:tr>
              <a:tr h="140376"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61" marR="4661" marT="466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J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5991675"/>
                  </a:ext>
                </a:extLst>
              </a:tr>
              <a:tr h="181939"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61" marR="4661" marT="466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J</a:t>
                      </a:r>
                    </a:p>
                  </a:txBody>
                  <a:tcPr marL="4661" marR="4661" marT="4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</a:t>
                      </a:r>
                    </a:p>
                  </a:txBody>
                  <a:tcPr marL="4661" marR="4661" marT="4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406953"/>
                  </a:ext>
                </a:extLst>
              </a:tr>
            </a:tbl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32D21381-3AF8-58E8-3ACD-5485C169CBE0}"/>
              </a:ext>
            </a:extLst>
          </p:cNvPr>
          <p:cNvSpPr/>
          <p:nvPr/>
        </p:nvSpPr>
        <p:spPr>
          <a:xfrm>
            <a:off x="1754155" y="365125"/>
            <a:ext cx="6550090" cy="511953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CALENDRIER PREVISIONNEL JUNIORS</a:t>
            </a:r>
          </a:p>
        </p:txBody>
      </p:sp>
    </p:spTree>
    <p:extLst>
      <p:ext uri="{BB962C8B-B14F-4D97-AF65-F5344CB8AC3E}">
        <p14:creationId xmlns:p14="http://schemas.microsoft.com/office/powerpoint/2010/main" val="32240665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e 6">
            <a:extLst>
              <a:ext uri="{FF2B5EF4-FFF2-40B4-BE49-F238E27FC236}">
                <a16:creationId xmlns:a16="http://schemas.microsoft.com/office/drawing/2014/main" id="{F2AC8D16-A5A2-9D4B-A821-0D75B18D06E9}"/>
              </a:ext>
            </a:extLst>
          </p:cNvPr>
          <p:cNvGrpSpPr/>
          <p:nvPr/>
        </p:nvGrpSpPr>
        <p:grpSpPr>
          <a:xfrm>
            <a:off x="-10241" y="6715965"/>
            <a:ext cx="3759279" cy="140659"/>
            <a:chOff x="-10241" y="6715965"/>
            <a:chExt cx="3759279" cy="140659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135131E9-63C3-7B4F-A4FB-A96795210AD7}"/>
                </a:ext>
              </a:extLst>
            </p:cNvPr>
            <p:cNvSpPr/>
            <p:nvPr/>
          </p:nvSpPr>
          <p:spPr>
            <a:xfrm rot="5400000">
              <a:off x="1846539" y="4859186"/>
              <a:ext cx="45719" cy="3759278"/>
            </a:xfrm>
            <a:prstGeom prst="rect">
              <a:avLst/>
            </a:prstGeom>
            <a:solidFill>
              <a:srgbClr val="0064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A50F03B0-9DA4-FC4D-9652-315AE0AC49AC}"/>
                </a:ext>
              </a:extLst>
            </p:cNvPr>
            <p:cNvSpPr/>
            <p:nvPr/>
          </p:nvSpPr>
          <p:spPr>
            <a:xfrm rot="5400000">
              <a:off x="1846538" y="4954126"/>
              <a:ext cx="45719" cy="3759278"/>
            </a:xfrm>
            <a:prstGeom prst="rect">
              <a:avLst/>
            </a:prstGeom>
            <a:solidFill>
              <a:srgbClr val="F6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8350C431-6355-3E42-89E3-119AEDCDC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61208-BA50-814E-8585-9FC926F85300}" type="slidenum">
              <a:rPr lang="fr-FR" smtClean="0"/>
              <a:t>15</a:t>
            </a:fld>
            <a:endParaRPr lang="fr-FR"/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4C7FD312-29C1-6FC3-5D85-F4D220CB69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r-FR" dirty="0"/>
              <a:t>Lauriane</a:t>
            </a:r>
          </a:p>
          <a:p>
            <a:r>
              <a:rPr lang="fr-FR" dirty="0"/>
              <a:t>Sélection G1 et G2 , modalités de travail, idem Hommes</a:t>
            </a:r>
          </a:p>
          <a:p>
            <a:r>
              <a:rPr lang="fr-FR" b="1" dirty="0"/>
              <a:t>2 Stages </a:t>
            </a:r>
            <a:r>
              <a:rPr lang="fr-FR" dirty="0"/>
              <a:t>: objectifs: constituer les G1 et G2, cohésion de groupe </a:t>
            </a:r>
          </a:p>
          <a:p>
            <a:r>
              <a:rPr lang="fr-FR" b="1" dirty="0"/>
              <a:t>Compétitions de préparation</a:t>
            </a:r>
            <a:r>
              <a:rPr lang="fr-FR" dirty="0"/>
              <a:t>: </a:t>
            </a:r>
            <a:r>
              <a:rPr lang="fr-FR" i="1" dirty="0"/>
              <a:t>stratégie: considérer un EBT comme une compétition de référence car cette année, pas de championnat d'Europe; programme de compétition conséquent mais en grande majorité à la charge des filles (prise en charge d’un engagement par EBT, uniquement</a:t>
            </a:r>
          </a:p>
          <a:p>
            <a:r>
              <a:rPr lang="fr-FR" b="1" dirty="0"/>
              <a:t>Moyens alloués </a:t>
            </a:r>
            <a:r>
              <a:rPr lang="fr-FR" dirty="0"/>
              <a:t>:35000€ </a:t>
            </a:r>
            <a:r>
              <a:rPr lang="fr-FR" i="1" dirty="0"/>
              <a:t>(budget qui était ambitieux mais fortement revu à la baisse)</a:t>
            </a:r>
          </a:p>
          <a:p>
            <a:r>
              <a:rPr lang="fr-FR" b="1" dirty="0"/>
              <a:t>Organisation du suivi des athlètes </a:t>
            </a:r>
            <a:r>
              <a:rPr lang="fr-FR" dirty="0"/>
              <a:t>(sans entraineur) : </a:t>
            </a:r>
            <a:r>
              <a:rPr lang="fr-FR" i="1" dirty="0"/>
              <a:t>contacts téléphonique très fréquents , travail sur un drive, échanges de vidéos</a:t>
            </a:r>
          </a:p>
          <a:p>
            <a:endParaRPr lang="fr-FR" dirty="0"/>
          </a:p>
          <a:p>
            <a:endParaRPr lang="fr-FR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D788644-9A02-3457-9B8B-1B3CA3B53AA5}"/>
              </a:ext>
            </a:extLst>
          </p:cNvPr>
          <p:cNvSpPr/>
          <p:nvPr/>
        </p:nvSpPr>
        <p:spPr>
          <a:xfrm>
            <a:off x="1169436" y="429415"/>
            <a:ext cx="9853127" cy="91440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dirty="0"/>
              <a:t>La stratégie de préparation des Championnats d’Europe dames 2024</a:t>
            </a:r>
          </a:p>
        </p:txBody>
      </p:sp>
    </p:spTree>
    <p:extLst>
      <p:ext uri="{BB962C8B-B14F-4D97-AF65-F5344CB8AC3E}">
        <p14:creationId xmlns:p14="http://schemas.microsoft.com/office/powerpoint/2010/main" val="26291136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e 6">
            <a:extLst>
              <a:ext uri="{FF2B5EF4-FFF2-40B4-BE49-F238E27FC236}">
                <a16:creationId xmlns:a16="http://schemas.microsoft.com/office/drawing/2014/main" id="{F2AC8D16-A5A2-9D4B-A821-0D75B18D06E9}"/>
              </a:ext>
            </a:extLst>
          </p:cNvPr>
          <p:cNvGrpSpPr/>
          <p:nvPr/>
        </p:nvGrpSpPr>
        <p:grpSpPr>
          <a:xfrm>
            <a:off x="-10241" y="6715965"/>
            <a:ext cx="3759279" cy="140659"/>
            <a:chOff x="-10241" y="6715965"/>
            <a:chExt cx="3759279" cy="140659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135131E9-63C3-7B4F-A4FB-A96795210AD7}"/>
                </a:ext>
              </a:extLst>
            </p:cNvPr>
            <p:cNvSpPr/>
            <p:nvPr/>
          </p:nvSpPr>
          <p:spPr>
            <a:xfrm rot="5400000">
              <a:off x="1846539" y="4859186"/>
              <a:ext cx="45719" cy="3759278"/>
            </a:xfrm>
            <a:prstGeom prst="rect">
              <a:avLst/>
            </a:prstGeom>
            <a:solidFill>
              <a:srgbClr val="0064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A50F03B0-9DA4-FC4D-9652-315AE0AC49AC}"/>
                </a:ext>
              </a:extLst>
            </p:cNvPr>
            <p:cNvSpPr/>
            <p:nvPr/>
          </p:nvSpPr>
          <p:spPr>
            <a:xfrm rot="5400000">
              <a:off x="1846538" y="4954126"/>
              <a:ext cx="45719" cy="3759278"/>
            </a:xfrm>
            <a:prstGeom prst="rect">
              <a:avLst/>
            </a:prstGeom>
            <a:solidFill>
              <a:srgbClr val="F6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8350C431-6355-3E42-89E3-119AEDCDC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61208-BA50-814E-8585-9FC926F85300}" type="slidenum">
              <a:rPr lang="fr-FR" smtClean="0"/>
              <a:t>16</a:t>
            </a:fld>
            <a:endParaRPr lang="fr-FR"/>
          </a:p>
        </p:txBody>
      </p:sp>
      <p:sp>
        <p:nvSpPr>
          <p:cNvPr id="10" name="Titre 1">
            <a:extLst>
              <a:ext uri="{FF2B5EF4-FFF2-40B4-BE49-F238E27FC236}">
                <a16:creationId xmlns:a16="http://schemas.microsoft.com/office/drawing/2014/main" id="{27EC01C2-835E-B5F3-FB00-5C0DEC7382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6612" y="365125"/>
            <a:ext cx="11756572" cy="1325563"/>
          </a:xfrm>
        </p:spPr>
        <p:txBody>
          <a:bodyPr>
            <a:noAutofit/>
          </a:bodyPr>
          <a:lstStyle/>
          <a:p>
            <a:br>
              <a:rPr lang="fr-FR" sz="4000" b="1" dirty="0">
                <a:solidFill>
                  <a:srgbClr val="FF0000"/>
                </a:solidFill>
              </a:rPr>
            </a:br>
            <a:endParaRPr lang="fr-FR" sz="40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96C2893-7C68-E5DA-8669-D872E7EFCB2F}"/>
              </a:ext>
            </a:extLst>
          </p:cNvPr>
          <p:cNvSpPr/>
          <p:nvPr/>
        </p:nvSpPr>
        <p:spPr>
          <a:xfrm>
            <a:off x="2976465" y="315905"/>
            <a:ext cx="6550090" cy="511953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CALENDRIER PREVISIONNEL DAMES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47DCAF6D-11A0-A09C-4D3E-55C4ACBF7C4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612"/>
          <a:stretch/>
        </p:blipFill>
        <p:spPr>
          <a:xfrm>
            <a:off x="886408" y="877078"/>
            <a:ext cx="10243799" cy="5789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07897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e 6">
            <a:extLst>
              <a:ext uri="{FF2B5EF4-FFF2-40B4-BE49-F238E27FC236}">
                <a16:creationId xmlns:a16="http://schemas.microsoft.com/office/drawing/2014/main" id="{F2AC8D16-A5A2-9D4B-A821-0D75B18D06E9}"/>
              </a:ext>
            </a:extLst>
          </p:cNvPr>
          <p:cNvGrpSpPr/>
          <p:nvPr/>
        </p:nvGrpSpPr>
        <p:grpSpPr>
          <a:xfrm>
            <a:off x="-10241" y="6715965"/>
            <a:ext cx="3759279" cy="140659"/>
            <a:chOff x="-10241" y="6715965"/>
            <a:chExt cx="3759279" cy="140659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135131E9-63C3-7B4F-A4FB-A96795210AD7}"/>
                </a:ext>
              </a:extLst>
            </p:cNvPr>
            <p:cNvSpPr/>
            <p:nvPr/>
          </p:nvSpPr>
          <p:spPr>
            <a:xfrm rot="5400000">
              <a:off x="1846539" y="4859186"/>
              <a:ext cx="45719" cy="3759278"/>
            </a:xfrm>
            <a:prstGeom prst="rect">
              <a:avLst/>
            </a:prstGeom>
            <a:solidFill>
              <a:srgbClr val="0064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A50F03B0-9DA4-FC4D-9652-315AE0AC49AC}"/>
                </a:ext>
              </a:extLst>
            </p:cNvPr>
            <p:cNvSpPr/>
            <p:nvPr/>
          </p:nvSpPr>
          <p:spPr>
            <a:xfrm rot="5400000">
              <a:off x="1846538" y="4954126"/>
              <a:ext cx="45719" cy="3759278"/>
            </a:xfrm>
            <a:prstGeom prst="rect">
              <a:avLst/>
            </a:prstGeom>
            <a:solidFill>
              <a:srgbClr val="F6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8350C431-6355-3E42-89E3-119AEDCDC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61208-BA50-814E-8585-9FC926F85300}" type="slidenum">
              <a:rPr lang="fr-FR" smtClean="0"/>
              <a:t>17</a:t>
            </a:fld>
            <a:endParaRPr lang="fr-FR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5110BCF-38EA-4AC9-62CE-AAED067C17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63150"/>
            <a:ext cx="10515600" cy="519319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r-FR" sz="2600" dirty="0"/>
              <a:t>Le suivi médical réglementaire est obligatoire pour les sportifs listés </a:t>
            </a:r>
          </a:p>
          <a:p>
            <a:pPr marL="0" indent="0">
              <a:buNone/>
            </a:pPr>
            <a:r>
              <a:rPr lang="fr-FR" sz="2600" dirty="0"/>
              <a:t>il consiste en plusieurs examens :</a:t>
            </a:r>
          </a:p>
          <a:p>
            <a:pPr marL="342900" lvl="0" indent="-342900" algn="just">
              <a:buFont typeface="+mj-lt"/>
              <a:buAutoNum type="arabicParenR"/>
            </a:pPr>
            <a:r>
              <a:rPr lang="fr-FR" sz="2200" b="1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Un examen médical réalisé par un médecin du sport comprenant : </a:t>
            </a:r>
            <a:endParaRPr lang="fr-FR" sz="2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fr-FR" sz="2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Un examen clinique avec interrogatoire et examen physique selon les recommandations de la Société Française de Médecine de l'Exercice et du Sport (SFMES)</a:t>
            </a:r>
            <a:r>
              <a:rPr lang="fr-FR" sz="22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endParaRPr lang="fr-FR" sz="2200" dirty="0">
              <a:solidFill>
                <a:srgbClr val="1F4E79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fr-FR" sz="2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Un bilan diététique et des conseils nutritionnels</a:t>
            </a:r>
            <a:endParaRPr lang="fr-FR" sz="2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fr-FR" sz="22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Un bilan psychologique visant à dépister des difficultés psychopathologiques pouvant être liées à la pratique sportive intensive </a:t>
            </a:r>
            <a:r>
              <a:rPr lang="fr-FR" sz="2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;</a:t>
            </a:r>
            <a:endParaRPr lang="fr-FR" sz="2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fr-FR" sz="2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La recherche indirecte d'un état de surentraînement via un questionnaire élaboré selon les recommandations de la Société Française de Médecine de l'Exercice et du Sport :</a:t>
            </a:r>
            <a:endParaRPr lang="fr-FR" sz="2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arenR"/>
            </a:pPr>
            <a:r>
              <a:rPr lang="fr-FR" sz="2200" b="1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Un électrocardiogramme de repos</a:t>
            </a:r>
            <a:r>
              <a:rPr lang="fr-FR" sz="2200" b="1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.</a:t>
            </a:r>
            <a:endParaRPr lang="fr-FR" sz="2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1910" indent="0" algn="just">
              <a:buNone/>
            </a:pPr>
            <a:endParaRPr lang="fr-FR" sz="2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arenR"/>
            </a:pPr>
            <a:r>
              <a:rPr lang="fr-FR" sz="2200" b="1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 la demande du médecin du sport</a:t>
            </a:r>
            <a:r>
              <a:rPr lang="fr-FR" sz="2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:</a:t>
            </a:r>
            <a:r>
              <a:rPr lang="fr-FR" sz="2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 et sous sa responsabilité, les bilans psychologiques et diététiques mentionnés au 1° peuvent être effectués respectivement par un psychologue clinicien ou un diététicien.</a:t>
            </a:r>
            <a:endParaRPr lang="fr-FR" sz="2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fr-FR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626A909-FF88-96B3-76FB-B0011EE57E5C}"/>
              </a:ext>
            </a:extLst>
          </p:cNvPr>
          <p:cNvSpPr/>
          <p:nvPr/>
        </p:nvSpPr>
        <p:spPr>
          <a:xfrm>
            <a:off x="2985796" y="365125"/>
            <a:ext cx="6550090" cy="511953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dirty="0"/>
              <a:t>Le suivi médical réglementaire des SHN </a:t>
            </a:r>
          </a:p>
        </p:txBody>
      </p:sp>
    </p:spTree>
    <p:extLst>
      <p:ext uri="{BB962C8B-B14F-4D97-AF65-F5344CB8AC3E}">
        <p14:creationId xmlns:p14="http://schemas.microsoft.com/office/powerpoint/2010/main" val="8391674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e 6">
            <a:extLst>
              <a:ext uri="{FF2B5EF4-FFF2-40B4-BE49-F238E27FC236}">
                <a16:creationId xmlns:a16="http://schemas.microsoft.com/office/drawing/2014/main" id="{F2AC8D16-A5A2-9D4B-A821-0D75B18D06E9}"/>
              </a:ext>
            </a:extLst>
          </p:cNvPr>
          <p:cNvGrpSpPr/>
          <p:nvPr/>
        </p:nvGrpSpPr>
        <p:grpSpPr>
          <a:xfrm>
            <a:off x="-10241" y="6715965"/>
            <a:ext cx="3759279" cy="140659"/>
            <a:chOff x="-10241" y="6715965"/>
            <a:chExt cx="3759279" cy="140659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135131E9-63C3-7B4F-A4FB-A96795210AD7}"/>
                </a:ext>
              </a:extLst>
            </p:cNvPr>
            <p:cNvSpPr/>
            <p:nvPr/>
          </p:nvSpPr>
          <p:spPr>
            <a:xfrm rot="5400000">
              <a:off x="1846539" y="4859186"/>
              <a:ext cx="45719" cy="3759278"/>
            </a:xfrm>
            <a:prstGeom prst="rect">
              <a:avLst/>
            </a:prstGeom>
            <a:solidFill>
              <a:srgbClr val="0064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A50F03B0-9DA4-FC4D-9652-315AE0AC49AC}"/>
                </a:ext>
              </a:extLst>
            </p:cNvPr>
            <p:cNvSpPr/>
            <p:nvPr/>
          </p:nvSpPr>
          <p:spPr>
            <a:xfrm rot="5400000">
              <a:off x="1846538" y="4954126"/>
              <a:ext cx="45719" cy="3759278"/>
            </a:xfrm>
            <a:prstGeom prst="rect">
              <a:avLst/>
            </a:prstGeom>
            <a:solidFill>
              <a:srgbClr val="F6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8350C431-6355-3E42-89E3-119AEDCDC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61208-BA50-814E-8585-9FC926F85300}" type="slidenum">
              <a:rPr lang="fr-FR" smtClean="0"/>
              <a:t>18</a:t>
            </a:fld>
            <a:endParaRPr lang="fr-FR"/>
          </a:p>
        </p:txBody>
      </p:sp>
      <p:graphicFrame>
        <p:nvGraphicFramePr>
          <p:cNvPr id="5" name="Espace réservé du contenu 4">
            <a:extLst>
              <a:ext uri="{FF2B5EF4-FFF2-40B4-BE49-F238E27FC236}">
                <a16:creationId xmlns:a16="http://schemas.microsoft.com/office/drawing/2014/main" id="{0EAC8D8B-A3A3-D9AB-AECD-124A8072C3A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87426359"/>
              </p:ext>
            </p:extLst>
          </p:nvPr>
        </p:nvGraphicFramePr>
        <p:xfrm>
          <a:off x="1869397" y="1352939"/>
          <a:ext cx="7520474" cy="5064182"/>
        </p:xfrm>
        <a:graphic>
          <a:graphicData uri="http://schemas.openxmlformats.org/drawingml/2006/table">
            <a:tbl>
              <a:tblPr/>
              <a:tblGrid>
                <a:gridCol w="1027855">
                  <a:extLst>
                    <a:ext uri="{9D8B030D-6E8A-4147-A177-3AD203B41FA5}">
                      <a16:colId xmlns:a16="http://schemas.microsoft.com/office/drawing/2014/main" val="3632937022"/>
                    </a:ext>
                  </a:extLst>
                </a:gridCol>
                <a:gridCol w="1189556">
                  <a:extLst>
                    <a:ext uri="{9D8B030D-6E8A-4147-A177-3AD203B41FA5}">
                      <a16:colId xmlns:a16="http://schemas.microsoft.com/office/drawing/2014/main" val="3715980423"/>
                    </a:ext>
                  </a:extLst>
                </a:gridCol>
                <a:gridCol w="866154">
                  <a:extLst>
                    <a:ext uri="{9D8B030D-6E8A-4147-A177-3AD203B41FA5}">
                      <a16:colId xmlns:a16="http://schemas.microsoft.com/office/drawing/2014/main" val="2963656470"/>
                    </a:ext>
                  </a:extLst>
                </a:gridCol>
                <a:gridCol w="1027855">
                  <a:extLst>
                    <a:ext uri="{9D8B030D-6E8A-4147-A177-3AD203B41FA5}">
                      <a16:colId xmlns:a16="http://schemas.microsoft.com/office/drawing/2014/main" val="3614900329"/>
                    </a:ext>
                  </a:extLst>
                </a:gridCol>
                <a:gridCol w="1027855">
                  <a:extLst>
                    <a:ext uri="{9D8B030D-6E8A-4147-A177-3AD203B41FA5}">
                      <a16:colId xmlns:a16="http://schemas.microsoft.com/office/drawing/2014/main" val="1233652458"/>
                    </a:ext>
                  </a:extLst>
                </a:gridCol>
                <a:gridCol w="1353344">
                  <a:extLst>
                    <a:ext uri="{9D8B030D-6E8A-4147-A177-3AD203B41FA5}">
                      <a16:colId xmlns:a16="http://schemas.microsoft.com/office/drawing/2014/main" val="636408216"/>
                    </a:ext>
                  </a:extLst>
                </a:gridCol>
                <a:gridCol w="1027855">
                  <a:extLst>
                    <a:ext uri="{9D8B030D-6E8A-4147-A177-3AD203B41FA5}">
                      <a16:colId xmlns:a16="http://schemas.microsoft.com/office/drawing/2014/main" val="1067038370"/>
                    </a:ext>
                  </a:extLst>
                </a:gridCol>
              </a:tblGrid>
              <a:tr h="195862">
                <a:tc>
                  <a:txBody>
                    <a:bodyPr/>
                    <a:lstStyle/>
                    <a:p>
                      <a:pPr algn="l" fontAlgn="b"/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suivi du SMR 2023</a:t>
                      </a: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4186433"/>
                  </a:ext>
                </a:extLst>
              </a:tr>
              <a:tr h="195862"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7286067"/>
                  </a:ext>
                </a:extLst>
              </a:tr>
              <a:tr h="195862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Anais</a:t>
                      </a:r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crouzat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oui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Valentin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SAULNIER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OUI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955130"/>
                  </a:ext>
                </a:extLst>
              </a:tr>
              <a:tr h="195862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chloé</a:t>
                      </a:r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PEDEJOUAN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oui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Gaétan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MOUVEROUX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OUI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808676"/>
                  </a:ext>
                </a:extLst>
              </a:tr>
              <a:tr h="195862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Delphine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LABILLE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oui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Hugo 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BONNEFOY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oui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06807572"/>
                  </a:ext>
                </a:extLst>
              </a:tr>
              <a:tr h="195862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Laura 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GARCIA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oui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Maxime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DUBOIS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OUI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4087145"/>
                  </a:ext>
                </a:extLst>
              </a:tr>
              <a:tr h="195862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Bérénice 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LEGER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oui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Keny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BILLAUT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oui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6907572"/>
                  </a:ext>
                </a:extLst>
              </a:tr>
              <a:tr h="195862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Manon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GRANDSIRE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oui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Quentin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DEROO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en attente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8523553"/>
                  </a:ext>
                </a:extLst>
              </a:tr>
              <a:tr h="195862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Marie 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MATZACK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oui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Enzo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Bergamino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oui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926631"/>
                  </a:ext>
                </a:extLst>
              </a:tr>
              <a:tr h="215492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Mélanie 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BERTHOMIERE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oui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Enzo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Franco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oui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591393"/>
                  </a:ext>
                </a:extLst>
              </a:tr>
              <a:tr h="195862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Solene 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GORON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ouii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Loick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COOLEN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oui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7494633"/>
                  </a:ext>
                </a:extLst>
              </a:tr>
              <a:tr h="195862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Noémie 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RAYNAUD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oui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Maxime 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LAMBEL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OUI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725930"/>
                  </a:ext>
                </a:extLst>
              </a:tr>
              <a:tr h="195862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Alexandra 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MLOPES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oui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Grégory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RIUS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OUI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6014855"/>
                  </a:ext>
                </a:extLst>
              </a:tr>
              <a:tr h="195862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Emma 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FRIANT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oui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Louis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KAERZELWSKI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oui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9983208"/>
                  </a:ext>
                </a:extLst>
              </a:tr>
              <a:tr h="195862"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38" marR="9138" marT="91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598875"/>
                  </a:ext>
                </a:extLst>
              </a:tr>
              <a:tr h="195862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Yvana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LEREVENU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oui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Lilian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ADNOT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oui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7605366"/>
                  </a:ext>
                </a:extLst>
              </a:tr>
              <a:tr h="195862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Julie 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PERRIER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oui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Rémi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BOIVIN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oui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1667350"/>
                  </a:ext>
                </a:extLst>
              </a:tr>
              <a:tr h="195862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Lisea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BERGAMINO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oui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Valentin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CAUMONT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oui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0017826"/>
                  </a:ext>
                </a:extLst>
              </a:tr>
              <a:tr h="195862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Mélissa 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GARCIA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oui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Timéo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DUJARDIN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oui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8135352"/>
                  </a:ext>
                </a:extLst>
              </a:tr>
              <a:tr h="195862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Louna 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MARTIN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oui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Thomas 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Laugnat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oui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616531"/>
                  </a:ext>
                </a:extLst>
              </a:tr>
              <a:tr h="195862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Océane 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MARTIN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oui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Galaad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NAVARRO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OUI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6313399"/>
                  </a:ext>
                </a:extLst>
              </a:tr>
              <a:tr h="195862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Emma 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PERRIER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oui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Jérémie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TAILLARD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oui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5500886"/>
                  </a:ext>
                </a:extLst>
              </a:tr>
              <a:tr h="195862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Anna 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RAGNER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OUI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138" marR="9138" marT="91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7096854"/>
                  </a:ext>
                </a:extLst>
              </a:tr>
            </a:tbl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3626A909-FF88-96B3-76FB-B0011EE57E5C}"/>
              </a:ext>
            </a:extLst>
          </p:cNvPr>
          <p:cNvSpPr/>
          <p:nvPr/>
        </p:nvSpPr>
        <p:spPr>
          <a:xfrm>
            <a:off x="1287625" y="365125"/>
            <a:ext cx="9479902" cy="987814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dirty="0"/>
              <a:t>Liste des SMR réalisés au 1</a:t>
            </a:r>
            <a:r>
              <a:rPr lang="fr-FR" sz="2800" baseline="30000" dirty="0"/>
              <a:t>er</a:t>
            </a:r>
            <a:r>
              <a:rPr lang="fr-FR" sz="2800" dirty="0"/>
              <a:t> décembre 2022</a:t>
            </a:r>
          </a:p>
        </p:txBody>
      </p:sp>
    </p:spTree>
    <p:extLst>
      <p:ext uri="{BB962C8B-B14F-4D97-AF65-F5344CB8AC3E}">
        <p14:creationId xmlns:p14="http://schemas.microsoft.com/office/powerpoint/2010/main" val="28476414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e 6">
            <a:extLst>
              <a:ext uri="{FF2B5EF4-FFF2-40B4-BE49-F238E27FC236}">
                <a16:creationId xmlns:a16="http://schemas.microsoft.com/office/drawing/2014/main" id="{F2AC8D16-A5A2-9D4B-A821-0D75B18D06E9}"/>
              </a:ext>
            </a:extLst>
          </p:cNvPr>
          <p:cNvGrpSpPr/>
          <p:nvPr/>
        </p:nvGrpSpPr>
        <p:grpSpPr>
          <a:xfrm>
            <a:off x="-10241" y="6715965"/>
            <a:ext cx="3759279" cy="140659"/>
            <a:chOff x="-10241" y="6715965"/>
            <a:chExt cx="3759279" cy="140659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135131E9-63C3-7B4F-A4FB-A96795210AD7}"/>
                </a:ext>
              </a:extLst>
            </p:cNvPr>
            <p:cNvSpPr/>
            <p:nvPr/>
          </p:nvSpPr>
          <p:spPr>
            <a:xfrm rot="5400000">
              <a:off x="1846539" y="4859186"/>
              <a:ext cx="45719" cy="3759278"/>
            </a:xfrm>
            <a:prstGeom prst="rect">
              <a:avLst/>
            </a:prstGeom>
            <a:solidFill>
              <a:srgbClr val="0064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A50F03B0-9DA4-FC4D-9652-315AE0AC49AC}"/>
                </a:ext>
              </a:extLst>
            </p:cNvPr>
            <p:cNvSpPr/>
            <p:nvPr/>
          </p:nvSpPr>
          <p:spPr>
            <a:xfrm rot="5400000">
              <a:off x="1846538" y="4954126"/>
              <a:ext cx="45719" cy="3759278"/>
            </a:xfrm>
            <a:prstGeom prst="rect">
              <a:avLst/>
            </a:prstGeom>
            <a:solidFill>
              <a:srgbClr val="F6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8350C431-6355-3E42-89E3-119AEDCDC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61208-BA50-814E-8585-9FC926F85300}" type="slidenum">
              <a:rPr lang="fr-FR" smtClean="0"/>
              <a:t>19</a:t>
            </a:fld>
            <a:endParaRPr lang="fr-FR"/>
          </a:p>
        </p:txBody>
      </p:sp>
      <p:graphicFrame>
        <p:nvGraphicFramePr>
          <p:cNvPr id="5" name="Tableau 5">
            <a:extLst>
              <a:ext uri="{FF2B5EF4-FFF2-40B4-BE49-F238E27FC236}">
                <a16:creationId xmlns:a16="http://schemas.microsoft.com/office/drawing/2014/main" id="{614E518F-E87B-C238-5DCA-EDD2C287A15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9173328"/>
              </p:ext>
            </p:extLst>
          </p:nvPr>
        </p:nvGraphicFramePr>
        <p:xfrm>
          <a:off x="912846" y="928397"/>
          <a:ext cx="10515600" cy="5593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3120">
                  <a:extLst>
                    <a:ext uri="{9D8B030D-6E8A-4147-A177-3AD203B41FA5}">
                      <a16:colId xmlns:a16="http://schemas.microsoft.com/office/drawing/2014/main" val="1032364645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541639659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518291869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1111035520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99777584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Ligue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Stages U14 réalisés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Budget prévisionnel U14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Visites de clubs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Nombre de jeunes détectés pour JND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74846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400" dirty="0"/>
                        <a:t>AURA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1 stage en janvier et 1 en mars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2200€ pour jeunes et formation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non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5 de chez </a:t>
                      </a:r>
                      <a:r>
                        <a:rPr lang="fr-FR" sz="1400" dirty="0" err="1"/>
                        <a:t>Blackcats</a:t>
                      </a:r>
                      <a:r>
                        <a:rPr lang="fr-FR" sz="1400" dirty="0"/>
                        <a:t> voir A Moreau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50899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400" dirty="0"/>
                        <a:t>BRETAGNE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2 stages prévus , 1 réalisé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4 jeunes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9300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400" dirty="0"/>
                        <a:t>Pays de la Loire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2 stages prévus , 1 réalisé avec des animateurs aussi</a:t>
                      </a:r>
                    </a:p>
                    <a:p>
                      <a:r>
                        <a:rPr lang="fr-FR" sz="1400" b="0" dirty="0">
                          <a:solidFill>
                            <a:schemeClr val="tx1"/>
                          </a:solidFill>
                        </a:rPr>
                        <a:t>3eme</a:t>
                      </a:r>
                      <a:r>
                        <a:rPr lang="fr-FR" sz="1400" b="0" baseline="0" dirty="0">
                          <a:solidFill>
                            <a:schemeClr val="tx1"/>
                          </a:solidFill>
                        </a:rPr>
                        <a:t> stage en mars</a:t>
                      </a:r>
                      <a:endParaRPr lang="fr-FR" sz="1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Prévu en Janvier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Non mais va le faire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35 jeunes licenciés 10 compétiteurs</a:t>
                      </a:r>
                    </a:p>
                    <a:p>
                      <a:r>
                        <a:rPr lang="fr-FR" sz="1400" dirty="0"/>
                        <a:t>Pas pour JND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24690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400" dirty="0"/>
                        <a:t>IDF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3 stages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Pas précisé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Oui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4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41253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400" dirty="0"/>
                        <a:t>GRAND 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5 par 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Budget conséquent CSR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1X par mois en </a:t>
                      </a:r>
                      <a:r>
                        <a:rPr lang="fr-FR" sz="1400" dirty="0" err="1"/>
                        <a:t>visio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1622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400" dirty="0"/>
                        <a:t>BOURGOGNE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Pas de stage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2500€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Oui dont les ateliers » et Charolais bulls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2 jeunes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22098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400" dirty="0"/>
                        <a:t>OCCITANIE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2 stages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1500 €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Visite des clubs en LR, plus proches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6 jeunes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91357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400" dirty="0"/>
                        <a:t>Nouvelle Aquitaine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1 stage annulé. Tests en clubs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2000€ avec formation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Va le faire au moins dans secteur nord;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29297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400" dirty="0"/>
                        <a:t>Centre Val de Loire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3 stages avec enfants débutants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Pas précisé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Oui tous les clubs jeunes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61996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400" dirty="0"/>
                        <a:t>Hauts de France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2 stages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1500€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non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35 licenciés, 11 compétiteur 2 détectés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2098365"/>
                  </a:ext>
                </a:extLst>
              </a:tr>
            </a:tbl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3626A909-FF88-96B3-76FB-B0011EE57E5C}"/>
              </a:ext>
            </a:extLst>
          </p:cNvPr>
          <p:cNvSpPr/>
          <p:nvPr/>
        </p:nvSpPr>
        <p:spPr>
          <a:xfrm>
            <a:off x="1436915" y="365125"/>
            <a:ext cx="9675844" cy="493291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dirty="0"/>
              <a:t>Retour des coordonnateurs ETR sur le travail réalisé en région</a:t>
            </a:r>
          </a:p>
        </p:txBody>
      </p:sp>
    </p:spTree>
    <p:extLst>
      <p:ext uri="{BB962C8B-B14F-4D97-AF65-F5344CB8AC3E}">
        <p14:creationId xmlns:p14="http://schemas.microsoft.com/office/powerpoint/2010/main" val="17006310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D97C1A3-193F-CB7E-1DC9-552502419E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61208-BA50-814E-8585-9FC926F85300}" type="slidenum">
              <a:rPr lang="fr-FR" smtClean="0"/>
              <a:t>2</a:t>
            </a:fld>
            <a:endParaRPr lang="fr-F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BCC515E-8446-0111-D60E-AED6812E560E}"/>
              </a:ext>
            </a:extLst>
          </p:cNvPr>
          <p:cNvSpPr/>
          <p:nvPr/>
        </p:nvSpPr>
        <p:spPr>
          <a:xfrm>
            <a:off x="4348064" y="121299"/>
            <a:ext cx="3247053" cy="5598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Présents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2368B93-53DB-D190-5C24-050851096071}"/>
              </a:ext>
            </a:extLst>
          </p:cNvPr>
          <p:cNvSpPr/>
          <p:nvPr/>
        </p:nvSpPr>
        <p:spPr>
          <a:xfrm>
            <a:off x="2855167" y="5635689"/>
            <a:ext cx="6065096" cy="11010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Constat:</a:t>
            </a:r>
          </a:p>
          <a:p>
            <a:pPr algn="ctr"/>
            <a:r>
              <a:rPr lang="fr-FR" dirty="0"/>
              <a:t>9 ligues présentes sur 13</a:t>
            </a:r>
          </a:p>
          <a:p>
            <a:pPr algn="ctr"/>
            <a:r>
              <a:rPr lang="fr-FR" dirty="0"/>
              <a:t>Il manque Normandie, Hauts de France, PACA, Ile de France (excusé)</a:t>
            </a:r>
          </a:p>
        </p:txBody>
      </p:sp>
      <p:graphicFrame>
        <p:nvGraphicFramePr>
          <p:cNvPr id="3" name="Objet 2">
            <a:extLst>
              <a:ext uri="{FF2B5EF4-FFF2-40B4-BE49-F238E27FC236}">
                <a16:creationId xmlns:a16="http://schemas.microsoft.com/office/drawing/2014/main" id="{9B401CE6-D982-07E0-0C23-61334FD9A7B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2737203"/>
              </p:ext>
            </p:extLst>
          </p:nvPr>
        </p:nvGraphicFramePr>
        <p:xfrm>
          <a:off x="2519265" y="1042923"/>
          <a:ext cx="6400998" cy="42673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3114808" imgH="2076588" progId="Excel.Sheet.12">
                  <p:embed/>
                </p:oleObj>
              </mc:Choice>
              <mc:Fallback>
                <p:oleObj name="Worksheet" r:id="rId2" imgW="3114808" imgH="2076588" progId="Excel.Sheet.12">
                  <p:embed/>
                  <p:pic>
                    <p:nvPicPr>
                      <p:cNvPr id="3" name="Objet 2">
                        <a:extLst>
                          <a:ext uri="{FF2B5EF4-FFF2-40B4-BE49-F238E27FC236}">
                            <a16:creationId xmlns:a16="http://schemas.microsoft.com/office/drawing/2014/main" id="{9B401CE6-D982-07E0-0C23-61334FD9A7B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519265" y="1042923"/>
                        <a:ext cx="6400998" cy="426733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550253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e 6">
            <a:extLst>
              <a:ext uri="{FF2B5EF4-FFF2-40B4-BE49-F238E27FC236}">
                <a16:creationId xmlns:a16="http://schemas.microsoft.com/office/drawing/2014/main" id="{F2AC8D16-A5A2-9D4B-A821-0D75B18D06E9}"/>
              </a:ext>
            </a:extLst>
          </p:cNvPr>
          <p:cNvGrpSpPr/>
          <p:nvPr/>
        </p:nvGrpSpPr>
        <p:grpSpPr>
          <a:xfrm>
            <a:off x="-10241" y="6715965"/>
            <a:ext cx="3759279" cy="140659"/>
            <a:chOff x="-10241" y="6715965"/>
            <a:chExt cx="3759279" cy="140659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135131E9-63C3-7B4F-A4FB-A96795210AD7}"/>
                </a:ext>
              </a:extLst>
            </p:cNvPr>
            <p:cNvSpPr/>
            <p:nvPr/>
          </p:nvSpPr>
          <p:spPr>
            <a:xfrm rot="5400000">
              <a:off x="1846539" y="4859186"/>
              <a:ext cx="45719" cy="3759278"/>
            </a:xfrm>
            <a:prstGeom prst="rect">
              <a:avLst/>
            </a:prstGeom>
            <a:solidFill>
              <a:srgbClr val="0064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A50F03B0-9DA4-FC4D-9652-315AE0AC49AC}"/>
                </a:ext>
              </a:extLst>
            </p:cNvPr>
            <p:cNvSpPr/>
            <p:nvPr/>
          </p:nvSpPr>
          <p:spPr>
            <a:xfrm rot="5400000">
              <a:off x="1846538" y="4954126"/>
              <a:ext cx="45719" cy="3759278"/>
            </a:xfrm>
            <a:prstGeom prst="rect">
              <a:avLst/>
            </a:prstGeom>
            <a:solidFill>
              <a:srgbClr val="F6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8350C431-6355-3E42-89E3-119AEDCDC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61208-BA50-814E-8585-9FC926F85300}" type="slidenum">
              <a:rPr lang="fr-FR" smtClean="0"/>
              <a:t>20</a:t>
            </a:fld>
            <a:endParaRPr lang="fr-FR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5110BCF-38EA-4AC9-62CE-AAED067C17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06736"/>
          </a:xfrm>
        </p:spPr>
        <p:txBody>
          <a:bodyPr>
            <a:normAutofit fontScale="70000" lnSpcReduction="20000"/>
          </a:bodyPr>
          <a:lstStyle/>
          <a:p>
            <a:r>
              <a:rPr lang="fr-FR" dirty="0"/>
              <a:t>Beaucoup de </a:t>
            </a:r>
            <a:r>
              <a:rPr lang="fr-FR" dirty="0" err="1"/>
              <a:t>turn</a:t>
            </a:r>
            <a:r>
              <a:rPr lang="fr-FR" dirty="0"/>
              <a:t> over chez les jeunes, donc peu de joueurs confirmés</a:t>
            </a:r>
          </a:p>
          <a:p>
            <a:r>
              <a:rPr lang="fr-FR" dirty="0"/>
              <a:t>Moindre intérêt pour la compétition</a:t>
            </a:r>
          </a:p>
          <a:p>
            <a:r>
              <a:rPr lang="fr-FR" dirty="0"/>
              <a:t>Les clubs ne communiquent pas les informations aux jeunes (inviter directement les jeunes repérés sur adresse mail des parents)</a:t>
            </a:r>
          </a:p>
          <a:p>
            <a:r>
              <a:rPr lang="fr-FR" dirty="0"/>
              <a:t>Souvent tous les districts d’une ligue ne jouent pas le jeu. La réforme territoriale n’est pas vraiment effective dans les ligues qui conservent leurs zones nord /sud ou 3 districts (un travail à faire)</a:t>
            </a:r>
          </a:p>
          <a:p>
            <a:r>
              <a:rPr lang="fr-FR" dirty="0"/>
              <a:t>Souvent 1 ou 2 clubs jeunes de la ligue font office de bassin de pratique, les autres clubs n’envoient que peu de jeunes en stage de ligue</a:t>
            </a:r>
          </a:p>
          <a:p>
            <a:r>
              <a:rPr lang="fr-FR" dirty="0"/>
              <a:t>Dans certaines ligues des clubs éclosent , désireux de faire du haut niveau (à suivre) les Ateliers, les Black Cats par ex.</a:t>
            </a:r>
          </a:p>
          <a:p>
            <a:r>
              <a:rPr lang="fr-FR" dirty="0"/>
              <a:t>Environ 1 à 2 clubs par ligue capable d’offrir une pratique à des SHN (label performance adulte, label sportif jeunes)</a:t>
            </a:r>
          </a:p>
          <a:p>
            <a:r>
              <a:rPr lang="fr-FR" dirty="0"/>
              <a:t>Manque d’encadrants « techniques »; besoin de stages techniques en région, ou au niveau national (université d’été: stages techniques avec passage de quilles enfants et adultes, stage formation animateurs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626A909-FF88-96B3-76FB-B0011EE57E5C}"/>
              </a:ext>
            </a:extLst>
          </p:cNvPr>
          <p:cNvSpPr/>
          <p:nvPr/>
        </p:nvSpPr>
        <p:spPr>
          <a:xfrm>
            <a:off x="2985796" y="365125"/>
            <a:ext cx="6550090" cy="1146434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dirty="0"/>
              <a:t>Discussion sur les problèmes rencontrés , les propositions</a:t>
            </a:r>
          </a:p>
        </p:txBody>
      </p:sp>
    </p:spTree>
    <p:extLst>
      <p:ext uri="{BB962C8B-B14F-4D97-AF65-F5344CB8AC3E}">
        <p14:creationId xmlns:p14="http://schemas.microsoft.com/office/powerpoint/2010/main" val="282523220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e 6">
            <a:extLst>
              <a:ext uri="{FF2B5EF4-FFF2-40B4-BE49-F238E27FC236}">
                <a16:creationId xmlns:a16="http://schemas.microsoft.com/office/drawing/2014/main" id="{F2AC8D16-A5A2-9D4B-A821-0D75B18D06E9}"/>
              </a:ext>
            </a:extLst>
          </p:cNvPr>
          <p:cNvGrpSpPr/>
          <p:nvPr/>
        </p:nvGrpSpPr>
        <p:grpSpPr>
          <a:xfrm>
            <a:off x="-10241" y="6715965"/>
            <a:ext cx="3759279" cy="140659"/>
            <a:chOff x="-10241" y="6715965"/>
            <a:chExt cx="3759279" cy="140659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135131E9-63C3-7B4F-A4FB-A96795210AD7}"/>
                </a:ext>
              </a:extLst>
            </p:cNvPr>
            <p:cNvSpPr/>
            <p:nvPr/>
          </p:nvSpPr>
          <p:spPr>
            <a:xfrm rot="5400000">
              <a:off x="1846539" y="4859186"/>
              <a:ext cx="45719" cy="3759278"/>
            </a:xfrm>
            <a:prstGeom prst="rect">
              <a:avLst/>
            </a:prstGeom>
            <a:solidFill>
              <a:srgbClr val="0064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A50F03B0-9DA4-FC4D-9652-315AE0AC49AC}"/>
                </a:ext>
              </a:extLst>
            </p:cNvPr>
            <p:cNvSpPr/>
            <p:nvPr/>
          </p:nvSpPr>
          <p:spPr>
            <a:xfrm rot="5400000">
              <a:off x="1846538" y="4954126"/>
              <a:ext cx="45719" cy="3759278"/>
            </a:xfrm>
            <a:prstGeom prst="rect">
              <a:avLst/>
            </a:prstGeom>
            <a:solidFill>
              <a:srgbClr val="F6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8350C431-6355-3E42-89E3-119AEDCDC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61208-BA50-814E-8585-9FC926F85300}" type="slidenum">
              <a:rPr lang="fr-FR" smtClean="0"/>
              <a:t>21</a:t>
            </a:fld>
            <a:endParaRPr lang="fr-FR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626A909-FF88-96B3-76FB-B0011EE57E5C}"/>
              </a:ext>
            </a:extLst>
          </p:cNvPr>
          <p:cNvSpPr/>
          <p:nvPr/>
        </p:nvSpPr>
        <p:spPr>
          <a:xfrm>
            <a:off x="2820955" y="0"/>
            <a:ext cx="6550090" cy="521283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dirty="0"/>
              <a:t>Le projet JEUNES en région</a:t>
            </a:r>
          </a:p>
        </p:txBody>
      </p:sp>
      <p:graphicFrame>
        <p:nvGraphicFramePr>
          <p:cNvPr id="10" name="Tableau 10">
            <a:extLst>
              <a:ext uri="{FF2B5EF4-FFF2-40B4-BE49-F238E27FC236}">
                <a16:creationId xmlns:a16="http://schemas.microsoft.com/office/drawing/2014/main" id="{6E8A2436-0C0B-2288-0971-772C544ECA8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1125991"/>
              </p:ext>
            </p:extLst>
          </p:nvPr>
        </p:nvGraphicFramePr>
        <p:xfrm>
          <a:off x="660918" y="570503"/>
          <a:ext cx="10692882" cy="56413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4198">
                  <a:extLst>
                    <a:ext uri="{9D8B030D-6E8A-4147-A177-3AD203B41FA5}">
                      <a16:colId xmlns:a16="http://schemas.microsoft.com/office/drawing/2014/main" val="3804689910"/>
                    </a:ext>
                  </a:extLst>
                </a:gridCol>
                <a:gridCol w="1791737">
                  <a:extLst>
                    <a:ext uri="{9D8B030D-6E8A-4147-A177-3AD203B41FA5}">
                      <a16:colId xmlns:a16="http://schemas.microsoft.com/office/drawing/2014/main" val="3300928418"/>
                    </a:ext>
                  </a:extLst>
                </a:gridCol>
                <a:gridCol w="2160577">
                  <a:extLst>
                    <a:ext uri="{9D8B030D-6E8A-4147-A177-3AD203B41FA5}">
                      <a16:colId xmlns:a16="http://schemas.microsoft.com/office/drawing/2014/main" val="2665841684"/>
                    </a:ext>
                  </a:extLst>
                </a:gridCol>
                <a:gridCol w="1422896">
                  <a:extLst>
                    <a:ext uri="{9D8B030D-6E8A-4147-A177-3AD203B41FA5}">
                      <a16:colId xmlns:a16="http://schemas.microsoft.com/office/drawing/2014/main" val="938531129"/>
                    </a:ext>
                  </a:extLst>
                </a:gridCol>
                <a:gridCol w="1791737">
                  <a:extLst>
                    <a:ext uri="{9D8B030D-6E8A-4147-A177-3AD203B41FA5}">
                      <a16:colId xmlns:a16="http://schemas.microsoft.com/office/drawing/2014/main" val="1333285679"/>
                    </a:ext>
                  </a:extLst>
                </a:gridCol>
                <a:gridCol w="1791737">
                  <a:extLst>
                    <a:ext uri="{9D8B030D-6E8A-4147-A177-3AD203B41FA5}">
                      <a16:colId xmlns:a16="http://schemas.microsoft.com/office/drawing/2014/main" val="13279663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Ligues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Nombre d’écoles de bowling visitées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Nombre d’écoles de bowling en cours de labellisation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Nombre de PASS SPORT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Nombre de quilles Jeunes passées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besoins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37430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400" dirty="0"/>
                        <a:t>AURA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Pas connu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Pas encore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50" dirty="0"/>
                        <a:t>Plus de membres ETR dispos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26899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400" dirty="0"/>
                        <a:t>BRETAGNE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Pas connu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Pas encore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50" dirty="0"/>
                        <a:t>D’abord du développement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3757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400" dirty="0"/>
                        <a:t>BOURGOGNE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Pas connu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Pas encore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50" dirty="0"/>
                        <a:t>Meilleure communication pour recentrer les motivations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67283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400" dirty="0"/>
                        <a:t>GRAND 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Plusieurs, prévoit côté champagne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Pas connu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Pas encore validé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50" dirty="0"/>
                        <a:t>Recentrer les acteurs de la Champagne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82577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400" dirty="0"/>
                        <a:t>IDF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À renseigner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69133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400" dirty="0"/>
                        <a:t>Pays de la Loire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Pas de visite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1 </a:t>
                      </a: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labellisée (ancienne formule)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Prévu 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50" dirty="0">
                          <a:solidFill>
                            <a:schemeClr val="tx1"/>
                          </a:solidFill>
                        </a:rPr>
                        <a:t>Recentrer les actions sur</a:t>
                      </a:r>
                      <a:r>
                        <a:rPr lang="fr-FR" sz="1050" baseline="0" dirty="0">
                          <a:solidFill>
                            <a:schemeClr val="tx1"/>
                          </a:solidFill>
                        </a:rPr>
                        <a:t> les clubs ayant des jeunes (4 clubs)</a:t>
                      </a:r>
                      <a:endParaRPr lang="fr-FR" sz="105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19168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400" dirty="0"/>
                        <a:t>Centre Val de LOIRE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Pas précisé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En cours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50" dirty="0"/>
                        <a:t>Organiser le développement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50718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400" dirty="0"/>
                        <a:t>Occitanie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Pas précisé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En cours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50" dirty="0"/>
                        <a:t>Développer le secteur Nord de la ligue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83884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400" dirty="0"/>
                        <a:t>Nouvelle Aquitaine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Pas précisé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En cours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50" dirty="0"/>
                        <a:t>Plus de membres ETR, dans le sud aussi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64410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400" dirty="0"/>
                        <a:t>Hauts de France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Pas précisé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Dans 1 club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50" dirty="0"/>
                        <a:t>Plus d’informations, plus d’implication en direction des jeunes en clubs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91707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00158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694815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e 6">
            <a:extLst>
              <a:ext uri="{FF2B5EF4-FFF2-40B4-BE49-F238E27FC236}">
                <a16:creationId xmlns:a16="http://schemas.microsoft.com/office/drawing/2014/main" id="{F2AC8D16-A5A2-9D4B-A821-0D75B18D06E9}"/>
              </a:ext>
            </a:extLst>
          </p:cNvPr>
          <p:cNvGrpSpPr/>
          <p:nvPr/>
        </p:nvGrpSpPr>
        <p:grpSpPr>
          <a:xfrm>
            <a:off x="-10241" y="6715965"/>
            <a:ext cx="3759279" cy="140659"/>
            <a:chOff x="-10241" y="6715965"/>
            <a:chExt cx="3759279" cy="140659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135131E9-63C3-7B4F-A4FB-A96795210AD7}"/>
                </a:ext>
              </a:extLst>
            </p:cNvPr>
            <p:cNvSpPr/>
            <p:nvPr/>
          </p:nvSpPr>
          <p:spPr>
            <a:xfrm rot="5400000">
              <a:off x="1846539" y="4859186"/>
              <a:ext cx="45719" cy="3759278"/>
            </a:xfrm>
            <a:prstGeom prst="rect">
              <a:avLst/>
            </a:prstGeom>
            <a:solidFill>
              <a:srgbClr val="0064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A50F03B0-9DA4-FC4D-9652-315AE0AC49AC}"/>
                </a:ext>
              </a:extLst>
            </p:cNvPr>
            <p:cNvSpPr/>
            <p:nvPr/>
          </p:nvSpPr>
          <p:spPr>
            <a:xfrm rot="5400000">
              <a:off x="1846538" y="4954126"/>
              <a:ext cx="45719" cy="3759278"/>
            </a:xfrm>
            <a:prstGeom prst="rect">
              <a:avLst/>
            </a:prstGeom>
            <a:solidFill>
              <a:srgbClr val="F6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8350C431-6355-3E42-89E3-119AEDCDC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61208-BA50-814E-8585-9FC926F85300}" type="slidenum">
              <a:rPr lang="fr-FR" smtClean="0"/>
              <a:t>22</a:t>
            </a:fld>
            <a:endParaRPr lang="fr-FR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5110BCF-38EA-4AC9-62CE-AAED067C17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Les clubs n’adhèrent pas aux nouveautés fédérales par manque de compréhension des dispositifs; il faut aller visiter les clubs et expliquer, montrer comment faire passer les quilles , comment se labelliser…</a:t>
            </a:r>
          </a:p>
          <a:p>
            <a:r>
              <a:rPr lang="fr-FR" dirty="0"/>
              <a:t>Réfléchir avec les présidents de ligue sur une meilleure communication et des « </a:t>
            </a:r>
            <a:r>
              <a:rPr lang="fr-FR" dirty="0" err="1"/>
              <a:t>incentives</a:t>
            </a:r>
            <a:r>
              <a:rPr lang="fr-FR" dirty="0"/>
              <a:t> » au succès.(soutien à la labellisation, récompenses aux clubs qui ont fait passer beaucoup de quilles jeunes etc…)</a:t>
            </a:r>
          </a:p>
          <a:p>
            <a:r>
              <a:rPr lang="fr-FR" dirty="0"/>
              <a:t>Évocation de contrats d’objectifs passés avec les ligues et les CD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626A909-FF88-96B3-76FB-B0011EE57E5C}"/>
              </a:ext>
            </a:extLst>
          </p:cNvPr>
          <p:cNvSpPr/>
          <p:nvPr/>
        </p:nvSpPr>
        <p:spPr>
          <a:xfrm>
            <a:off x="2985796" y="365125"/>
            <a:ext cx="6550090" cy="1146434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dirty="0"/>
              <a:t>Discussion sur les problèmes rencontrés , les propositions</a:t>
            </a:r>
          </a:p>
        </p:txBody>
      </p:sp>
    </p:spTree>
    <p:extLst>
      <p:ext uri="{BB962C8B-B14F-4D97-AF65-F5344CB8AC3E}">
        <p14:creationId xmlns:p14="http://schemas.microsoft.com/office/powerpoint/2010/main" val="383068052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e 6">
            <a:extLst>
              <a:ext uri="{FF2B5EF4-FFF2-40B4-BE49-F238E27FC236}">
                <a16:creationId xmlns:a16="http://schemas.microsoft.com/office/drawing/2014/main" id="{F2AC8D16-A5A2-9D4B-A821-0D75B18D06E9}"/>
              </a:ext>
            </a:extLst>
          </p:cNvPr>
          <p:cNvGrpSpPr/>
          <p:nvPr/>
        </p:nvGrpSpPr>
        <p:grpSpPr>
          <a:xfrm>
            <a:off x="-10241" y="6715965"/>
            <a:ext cx="3759279" cy="140659"/>
            <a:chOff x="-10241" y="6715965"/>
            <a:chExt cx="3759279" cy="140659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135131E9-63C3-7B4F-A4FB-A96795210AD7}"/>
                </a:ext>
              </a:extLst>
            </p:cNvPr>
            <p:cNvSpPr/>
            <p:nvPr/>
          </p:nvSpPr>
          <p:spPr>
            <a:xfrm rot="5400000">
              <a:off x="1846539" y="4859186"/>
              <a:ext cx="45719" cy="3759278"/>
            </a:xfrm>
            <a:prstGeom prst="rect">
              <a:avLst/>
            </a:prstGeom>
            <a:solidFill>
              <a:srgbClr val="0064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A50F03B0-9DA4-FC4D-9652-315AE0AC49AC}"/>
                </a:ext>
              </a:extLst>
            </p:cNvPr>
            <p:cNvSpPr/>
            <p:nvPr/>
          </p:nvSpPr>
          <p:spPr>
            <a:xfrm rot="5400000">
              <a:off x="1846538" y="4954126"/>
              <a:ext cx="45719" cy="3759278"/>
            </a:xfrm>
            <a:prstGeom prst="rect">
              <a:avLst/>
            </a:prstGeom>
            <a:solidFill>
              <a:srgbClr val="F6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8350C431-6355-3E42-89E3-119AEDCDC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61208-BA50-814E-8585-9FC926F85300}" type="slidenum">
              <a:rPr lang="fr-FR" smtClean="0"/>
              <a:t>23</a:t>
            </a:fld>
            <a:endParaRPr lang="fr-FR"/>
          </a:p>
        </p:txBody>
      </p:sp>
      <p:graphicFrame>
        <p:nvGraphicFramePr>
          <p:cNvPr id="5" name="Tableau 5">
            <a:extLst>
              <a:ext uri="{FF2B5EF4-FFF2-40B4-BE49-F238E27FC236}">
                <a16:creationId xmlns:a16="http://schemas.microsoft.com/office/drawing/2014/main" id="{A76DC4B5-F885-709E-C422-0A40E5BEFE9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8138698"/>
              </p:ext>
            </p:extLst>
          </p:nvPr>
        </p:nvGraphicFramePr>
        <p:xfrm>
          <a:off x="623596" y="949960"/>
          <a:ext cx="10583602" cy="5400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3120">
                  <a:extLst>
                    <a:ext uri="{9D8B030D-6E8A-4147-A177-3AD203B41FA5}">
                      <a16:colId xmlns:a16="http://schemas.microsoft.com/office/drawing/2014/main" val="161835269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808023467"/>
                    </a:ext>
                  </a:extLst>
                </a:gridCol>
                <a:gridCol w="1981511">
                  <a:extLst>
                    <a:ext uri="{9D8B030D-6E8A-4147-A177-3AD203B41FA5}">
                      <a16:colId xmlns:a16="http://schemas.microsoft.com/office/drawing/2014/main" val="3651766684"/>
                    </a:ext>
                  </a:extLst>
                </a:gridCol>
                <a:gridCol w="2292731">
                  <a:extLst>
                    <a:ext uri="{9D8B030D-6E8A-4147-A177-3AD203B41FA5}">
                      <a16:colId xmlns:a16="http://schemas.microsoft.com/office/drawing/2014/main" val="2122513668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6137769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Ligue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Départements impliqués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Nombre d’écoles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Nombres de classes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Nombre de formation  réalisées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005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400" dirty="0"/>
                        <a:t>AURA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L’auvergne 43 , prévision 69 et 73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Auvergne : plusieurs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À préciser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26475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400" dirty="0"/>
                        <a:t>BRETAGNE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1 + un centre de loisirs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1 + soutien scolaire (avec une asso)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63367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400" dirty="0"/>
                        <a:t>BOURGOGNE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Pas commencé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25640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400" dirty="0"/>
                        <a:t>GRAND 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Pas commencé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1 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1 prévue en janvier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59764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400" dirty="0"/>
                        <a:t>Nouvelle Aquitaine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1Centre aéré+ 1 école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60 enfants+ 6 classes</a:t>
                      </a:r>
                    </a:p>
                    <a:p>
                      <a:r>
                        <a:rPr lang="fr-FR" sz="1400" dirty="0"/>
                        <a:t>12 classes prévues en mars 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66591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400" dirty="0" err="1"/>
                        <a:t>Idf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16865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400" dirty="0"/>
                        <a:t>Occitanie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3 (31, 81, 66)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1 en 66, 1 en 31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70509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400" dirty="0"/>
                        <a:t>Pays de la Loire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24668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400" dirty="0"/>
                        <a:t>Centre Val de Loire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1 +1 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6 classes  130  enfants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63948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400" dirty="0"/>
                        <a:t>Hauts de France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err="1"/>
                        <a:t>oise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2 et 1 prévue </a:t>
                      </a:r>
                      <a:r>
                        <a:rPr lang="fr-FR" sz="1400"/>
                        <a:t>en janvier 2023</a:t>
                      </a:r>
                      <a:endParaRPr lang="fr-F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19431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6374817"/>
                  </a:ext>
                </a:extLst>
              </a:tr>
            </a:tbl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3626A909-FF88-96B3-76FB-B0011EE57E5C}"/>
              </a:ext>
            </a:extLst>
          </p:cNvPr>
          <p:cNvSpPr/>
          <p:nvPr/>
        </p:nvSpPr>
        <p:spPr>
          <a:xfrm>
            <a:off x="2547258" y="74295"/>
            <a:ext cx="6550090" cy="614589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dirty="0"/>
              <a:t>Point d’étape sur le Bowling Scolaire</a:t>
            </a:r>
          </a:p>
        </p:txBody>
      </p:sp>
    </p:spTree>
    <p:extLst>
      <p:ext uri="{BB962C8B-B14F-4D97-AF65-F5344CB8AC3E}">
        <p14:creationId xmlns:p14="http://schemas.microsoft.com/office/powerpoint/2010/main" val="88880677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e 6">
            <a:extLst>
              <a:ext uri="{FF2B5EF4-FFF2-40B4-BE49-F238E27FC236}">
                <a16:creationId xmlns:a16="http://schemas.microsoft.com/office/drawing/2014/main" id="{F2AC8D16-A5A2-9D4B-A821-0D75B18D06E9}"/>
              </a:ext>
            </a:extLst>
          </p:cNvPr>
          <p:cNvGrpSpPr/>
          <p:nvPr/>
        </p:nvGrpSpPr>
        <p:grpSpPr>
          <a:xfrm>
            <a:off x="-10241" y="6715965"/>
            <a:ext cx="3759279" cy="140659"/>
            <a:chOff x="-10241" y="6715965"/>
            <a:chExt cx="3759279" cy="140659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135131E9-63C3-7B4F-A4FB-A96795210AD7}"/>
                </a:ext>
              </a:extLst>
            </p:cNvPr>
            <p:cNvSpPr/>
            <p:nvPr/>
          </p:nvSpPr>
          <p:spPr>
            <a:xfrm rot="5400000">
              <a:off x="1846539" y="4859186"/>
              <a:ext cx="45719" cy="3759278"/>
            </a:xfrm>
            <a:prstGeom prst="rect">
              <a:avLst/>
            </a:prstGeom>
            <a:solidFill>
              <a:srgbClr val="0064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A50F03B0-9DA4-FC4D-9652-315AE0AC49AC}"/>
                </a:ext>
              </a:extLst>
            </p:cNvPr>
            <p:cNvSpPr/>
            <p:nvPr/>
          </p:nvSpPr>
          <p:spPr>
            <a:xfrm rot="5400000">
              <a:off x="1846538" y="4954126"/>
              <a:ext cx="45719" cy="3759278"/>
            </a:xfrm>
            <a:prstGeom prst="rect">
              <a:avLst/>
            </a:prstGeom>
            <a:solidFill>
              <a:srgbClr val="F6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8350C431-6355-3E42-89E3-119AEDCDC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61208-BA50-814E-8585-9FC926F85300}" type="slidenum">
              <a:rPr lang="fr-FR" smtClean="0"/>
              <a:t>24</a:t>
            </a:fld>
            <a:endParaRPr lang="fr-FR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5110BCF-38EA-4AC9-62CE-AAED067C17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Manque de Kits dans certaines régions ou départements</a:t>
            </a:r>
          </a:p>
          <a:p>
            <a:r>
              <a:rPr lang="fr-FR" dirty="0"/>
              <a:t>Manque de formation des CPC, difficulté à rentrer en contact avec EN</a:t>
            </a:r>
          </a:p>
          <a:p>
            <a:r>
              <a:rPr lang="fr-FR" dirty="0"/>
              <a:t>Manque de clubs impliqués dans l’accueil des dernières séances au bowling</a:t>
            </a:r>
          </a:p>
          <a:p>
            <a:r>
              <a:rPr lang="fr-FR" dirty="0"/>
              <a:t>La passerelle n’est pas suffisamment appliquée</a:t>
            </a:r>
          </a:p>
          <a:p>
            <a:r>
              <a:rPr lang="fr-FR" dirty="0"/>
              <a:t>Les coordonnateurs ETR, avec les présidents de ligue , doivent mettre l’accent sur le bowling scolaire en 2023</a:t>
            </a:r>
          </a:p>
          <a:p>
            <a:r>
              <a:rPr lang="fr-FR" dirty="0"/>
              <a:t>Les documents de formation CPC doivent être réexpliqués 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626A909-FF88-96B3-76FB-B0011EE57E5C}"/>
              </a:ext>
            </a:extLst>
          </p:cNvPr>
          <p:cNvSpPr/>
          <p:nvPr/>
        </p:nvSpPr>
        <p:spPr>
          <a:xfrm>
            <a:off x="2985796" y="365125"/>
            <a:ext cx="6550090" cy="1146434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dirty="0"/>
              <a:t>Discussion sur les problèmes rencontrés , les propositions</a:t>
            </a:r>
          </a:p>
        </p:txBody>
      </p:sp>
    </p:spTree>
    <p:extLst>
      <p:ext uri="{BB962C8B-B14F-4D97-AF65-F5344CB8AC3E}">
        <p14:creationId xmlns:p14="http://schemas.microsoft.com/office/powerpoint/2010/main" val="185377867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e 6">
            <a:extLst>
              <a:ext uri="{FF2B5EF4-FFF2-40B4-BE49-F238E27FC236}">
                <a16:creationId xmlns:a16="http://schemas.microsoft.com/office/drawing/2014/main" id="{F2AC8D16-A5A2-9D4B-A821-0D75B18D06E9}"/>
              </a:ext>
            </a:extLst>
          </p:cNvPr>
          <p:cNvGrpSpPr/>
          <p:nvPr/>
        </p:nvGrpSpPr>
        <p:grpSpPr>
          <a:xfrm>
            <a:off x="-10241" y="6715965"/>
            <a:ext cx="3759279" cy="140659"/>
            <a:chOff x="-10241" y="6715965"/>
            <a:chExt cx="3759279" cy="140659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135131E9-63C3-7B4F-A4FB-A96795210AD7}"/>
                </a:ext>
              </a:extLst>
            </p:cNvPr>
            <p:cNvSpPr/>
            <p:nvPr/>
          </p:nvSpPr>
          <p:spPr>
            <a:xfrm rot="5400000">
              <a:off x="1846539" y="4859186"/>
              <a:ext cx="45719" cy="3759278"/>
            </a:xfrm>
            <a:prstGeom prst="rect">
              <a:avLst/>
            </a:prstGeom>
            <a:solidFill>
              <a:srgbClr val="0064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A50F03B0-9DA4-FC4D-9652-315AE0AC49AC}"/>
                </a:ext>
              </a:extLst>
            </p:cNvPr>
            <p:cNvSpPr/>
            <p:nvPr/>
          </p:nvSpPr>
          <p:spPr>
            <a:xfrm rot="5400000">
              <a:off x="1846538" y="4954126"/>
              <a:ext cx="45719" cy="3759278"/>
            </a:xfrm>
            <a:prstGeom prst="rect">
              <a:avLst/>
            </a:prstGeom>
            <a:solidFill>
              <a:srgbClr val="F6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8350C431-6355-3E42-89E3-119AEDCDC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61208-BA50-814E-8585-9FC926F85300}" type="slidenum">
              <a:rPr lang="fr-FR" smtClean="0"/>
              <a:t>25</a:t>
            </a:fld>
            <a:endParaRPr lang="fr-FR"/>
          </a:p>
        </p:txBody>
      </p:sp>
      <p:graphicFrame>
        <p:nvGraphicFramePr>
          <p:cNvPr id="5" name="Tableau 5">
            <a:extLst>
              <a:ext uri="{FF2B5EF4-FFF2-40B4-BE49-F238E27FC236}">
                <a16:creationId xmlns:a16="http://schemas.microsoft.com/office/drawing/2014/main" id="{6025F440-C4CA-B0CD-DE3E-58DBAEC9B3D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5496425"/>
              </p:ext>
            </p:extLst>
          </p:nvPr>
        </p:nvGraphicFramePr>
        <p:xfrm>
          <a:off x="653143" y="696621"/>
          <a:ext cx="10495384" cy="5816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904">
                  <a:extLst>
                    <a:ext uri="{9D8B030D-6E8A-4147-A177-3AD203B41FA5}">
                      <a16:colId xmlns:a16="http://schemas.microsoft.com/office/drawing/2014/main" val="375224914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501110475"/>
                    </a:ext>
                  </a:extLst>
                </a:gridCol>
                <a:gridCol w="2438711">
                  <a:extLst>
                    <a:ext uri="{9D8B030D-6E8A-4147-A177-3AD203B41FA5}">
                      <a16:colId xmlns:a16="http://schemas.microsoft.com/office/drawing/2014/main" val="579656835"/>
                    </a:ext>
                  </a:extLst>
                </a:gridCol>
                <a:gridCol w="1767529">
                  <a:extLst>
                    <a:ext uri="{9D8B030D-6E8A-4147-A177-3AD203B41FA5}">
                      <a16:colId xmlns:a16="http://schemas.microsoft.com/office/drawing/2014/main" val="2585794479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3796194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Ligue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Session de formation organisée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Nombre de stagiaires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Nombre de diplômés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Problèmes rencontrés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79951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400" dirty="0"/>
                        <a:t>Centre val de Loire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1 TC organisé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Pas terminé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21992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400" dirty="0"/>
                        <a:t>Nouvelle </a:t>
                      </a:r>
                      <a:r>
                        <a:rPr lang="fr-FR" sz="1400" dirty="0" err="1"/>
                        <a:t>Aq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1 TC à Pau Q de 9 + 1 formation LA ROCHELLE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6 + 1 instructeur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Pas terminé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Besoin de tuteurs</a:t>
                      </a:r>
                    </a:p>
                    <a:p>
                      <a:r>
                        <a:rPr lang="fr-FR" sz="1400" dirty="0"/>
                        <a:t>Calendrier trop plein. Il manque de la pratique technique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17070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400" dirty="0"/>
                        <a:t>Grand Est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3 + 9 en remise à niveau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Pas terminé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Module en </a:t>
                      </a:r>
                      <a:r>
                        <a:rPr lang="fr-FR" sz="1400" dirty="0" err="1"/>
                        <a:t>visio</a:t>
                      </a:r>
                      <a:r>
                        <a:rPr lang="fr-FR" sz="1400" dirty="0"/>
                        <a:t>? </a:t>
                      </a:r>
                      <a:r>
                        <a:rPr lang="fr-FR" sz="1400" dirty="0" err="1"/>
                        <a:t>klaxoon</a:t>
                      </a:r>
                      <a:endParaRPr lang="fr-F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69938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400" dirty="0"/>
                        <a:t>Pays de la Loire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1 remise à niveau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7 animateurs + 2 instructeurs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75298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400" dirty="0"/>
                        <a:t>Bretagne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1 remise à niveau </a:t>
                      </a:r>
                    </a:p>
                    <a:p>
                      <a:r>
                        <a:rPr lang="fr-FR" sz="1400" dirty="0"/>
                        <a:t>1 session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2 animateurs 2 instructeurs</a:t>
                      </a:r>
                    </a:p>
                    <a:p>
                      <a:r>
                        <a:rPr lang="fr-FR" sz="1400" dirty="0"/>
                        <a:t>5 animateurs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A rajouté de la technique pour quille orange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46896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400" dirty="0"/>
                        <a:t>Occitanie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1</a:t>
                      </a:r>
                    </a:p>
                    <a:p>
                      <a:r>
                        <a:rPr lang="fr-FR" sz="1400" dirty="0"/>
                        <a:t>1 remise à niveau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12 inscrits</a:t>
                      </a:r>
                    </a:p>
                    <a:p>
                      <a:r>
                        <a:rPr lang="fr-FR" sz="1400" dirty="0"/>
                        <a:t>Prévue en juin 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Rajouter les jeunes du pôle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09970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400" dirty="0"/>
                        <a:t>Bourgogne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7 inscrits de 4 clubs  2 remise à niveau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Travaille par groupes a rajouté la réunion des parents et Pascal VAN PRAET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43356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400" dirty="0"/>
                        <a:t>AURA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1 formation prévue en mars 2023 et 1 mise à jour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Voir pour l’Auvergne B COQUAIRE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07123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69213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1718002"/>
                  </a:ext>
                </a:extLst>
              </a:tr>
            </a:tbl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3626A909-FF88-96B3-76FB-B0011EE57E5C}"/>
              </a:ext>
            </a:extLst>
          </p:cNvPr>
          <p:cNvSpPr/>
          <p:nvPr/>
        </p:nvSpPr>
        <p:spPr>
          <a:xfrm>
            <a:off x="2733869" y="136525"/>
            <a:ext cx="6550090" cy="306679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dirty="0"/>
              <a:t>La FORMATION des ANIMATEURS</a:t>
            </a:r>
          </a:p>
        </p:txBody>
      </p:sp>
    </p:spTree>
    <p:extLst>
      <p:ext uri="{BB962C8B-B14F-4D97-AF65-F5344CB8AC3E}">
        <p14:creationId xmlns:p14="http://schemas.microsoft.com/office/powerpoint/2010/main" val="94718212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528EC746-3148-90F1-7A61-C6CB6D99E2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61208-BA50-814E-8585-9FC926F85300}" type="slidenum">
              <a:rPr lang="fr-FR" smtClean="0"/>
              <a:t>26</a:t>
            </a:fld>
            <a:endParaRPr lang="fr-FR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63BC1E3-B087-1724-08CE-2F9EC1CC172E}"/>
              </a:ext>
            </a:extLst>
          </p:cNvPr>
          <p:cNvSpPr/>
          <p:nvPr/>
        </p:nvSpPr>
        <p:spPr>
          <a:xfrm>
            <a:off x="2985796" y="365125"/>
            <a:ext cx="6550090" cy="1146434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dirty="0"/>
              <a:t>Discussion sur les problèmes rencontrés , les propositions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B4D6B268-C9C9-19E9-73B8-31C4B0FB8BF1}"/>
              </a:ext>
            </a:extLst>
          </p:cNvPr>
          <p:cNvSpPr txBox="1"/>
          <p:nvPr/>
        </p:nvSpPr>
        <p:spPr>
          <a:xfrm>
            <a:off x="942391" y="2509935"/>
            <a:ext cx="952655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La gestion administrative de la formation: à réorganiser au siège , bien répartir les rôles entre FFBSQ et Ligues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Le coût de la formation Animateurs: s’il est à la discrétion des ligues, 30€ par candidats diplômés et remis à niveau sont à reverser à la FFBSQ (par la ligue). Ce coût correspond aux frais de traitement informatique , envoi du diplôme accompagné d’un teeshirt flocké Animateur fédéral + des documents fédéraux.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Lauriane va envoyer à chaque coordonnateur ETR, un kit administratif: liste de présence, bordereau d’inscription, de demande de diplôme après l’examen.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Un numéro de diplôme va être attribué (à partir de 2019) afin que les diplômes fédéraux soient traçables.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Un diplôme d’animateur est valable 5 ans. Prévoir les dates de remise à niveau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Penser à faire demander la licence « cadre technique » à un nouveau diplômé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Chaque ligue suit ses animateurs diplômés et organise les sessions de remise à niveau nécessaires</a:t>
            </a:r>
          </a:p>
        </p:txBody>
      </p:sp>
    </p:spTree>
    <p:extLst>
      <p:ext uri="{BB962C8B-B14F-4D97-AF65-F5344CB8AC3E}">
        <p14:creationId xmlns:p14="http://schemas.microsoft.com/office/powerpoint/2010/main" val="219796758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e 6">
            <a:extLst>
              <a:ext uri="{FF2B5EF4-FFF2-40B4-BE49-F238E27FC236}">
                <a16:creationId xmlns:a16="http://schemas.microsoft.com/office/drawing/2014/main" id="{F2AC8D16-A5A2-9D4B-A821-0D75B18D06E9}"/>
              </a:ext>
            </a:extLst>
          </p:cNvPr>
          <p:cNvGrpSpPr/>
          <p:nvPr/>
        </p:nvGrpSpPr>
        <p:grpSpPr>
          <a:xfrm>
            <a:off x="-10241" y="6715965"/>
            <a:ext cx="3759279" cy="140659"/>
            <a:chOff x="-10241" y="6715965"/>
            <a:chExt cx="3759279" cy="140659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135131E9-63C3-7B4F-A4FB-A96795210AD7}"/>
                </a:ext>
              </a:extLst>
            </p:cNvPr>
            <p:cNvSpPr/>
            <p:nvPr/>
          </p:nvSpPr>
          <p:spPr>
            <a:xfrm rot="5400000">
              <a:off x="1846539" y="4859186"/>
              <a:ext cx="45719" cy="3759278"/>
            </a:xfrm>
            <a:prstGeom prst="rect">
              <a:avLst/>
            </a:prstGeom>
            <a:solidFill>
              <a:srgbClr val="0064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A50F03B0-9DA4-FC4D-9652-315AE0AC49AC}"/>
                </a:ext>
              </a:extLst>
            </p:cNvPr>
            <p:cNvSpPr/>
            <p:nvPr/>
          </p:nvSpPr>
          <p:spPr>
            <a:xfrm rot="5400000">
              <a:off x="1846538" y="4954126"/>
              <a:ext cx="45719" cy="3759278"/>
            </a:xfrm>
            <a:prstGeom prst="rect">
              <a:avLst/>
            </a:prstGeom>
            <a:solidFill>
              <a:srgbClr val="F6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8350C431-6355-3E42-89E3-119AEDCDC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61208-BA50-814E-8585-9FC926F85300}" type="slidenum">
              <a:rPr lang="fr-FR" smtClean="0"/>
              <a:t>27</a:t>
            </a:fld>
            <a:endParaRPr lang="fr-FR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626A909-FF88-96B3-76FB-B0011EE57E5C}"/>
              </a:ext>
            </a:extLst>
          </p:cNvPr>
          <p:cNvSpPr/>
          <p:nvPr/>
        </p:nvSpPr>
        <p:spPr>
          <a:xfrm>
            <a:off x="2985796" y="365125"/>
            <a:ext cx="6550090" cy="1146434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dirty="0"/>
              <a:t>LA FILIERE FORMATION FÉDÉRALE </a:t>
            </a:r>
          </a:p>
          <a:p>
            <a:pPr algn="ctr"/>
            <a:r>
              <a:rPr lang="fr-FR" sz="2800" dirty="0"/>
              <a:t>en cours de construction</a:t>
            </a: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F8502094-7ECB-E1AA-FF63-032158F955DE}"/>
              </a:ext>
            </a:extLst>
          </p:cNvPr>
          <p:cNvSpPr/>
          <p:nvPr/>
        </p:nvSpPr>
        <p:spPr>
          <a:xfrm>
            <a:off x="4245428" y="1653383"/>
            <a:ext cx="3032449" cy="17508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/>
              <a:t>1-ANIMATEUR</a:t>
            </a:r>
          </a:p>
          <a:p>
            <a:pPr algn="ctr"/>
            <a:r>
              <a:rPr lang="fr-FR" u="sng" dirty="0"/>
              <a:t>Prérogatives:</a:t>
            </a:r>
            <a:r>
              <a:rPr lang="fr-FR" dirty="0"/>
              <a:t> enseigner le bowling dans une école de bowling ou un club</a:t>
            </a: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AA7E45E2-96FA-911B-09CA-ABDD1AE6A3EC}"/>
              </a:ext>
            </a:extLst>
          </p:cNvPr>
          <p:cNvSpPr/>
          <p:nvPr/>
        </p:nvSpPr>
        <p:spPr>
          <a:xfrm>
            <a:off x="200559" y="3873417"/>
            <a:ext cx="4432041" cy="214604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/>
              <a:t>2-ENTRAINEUR REGIONAL</a:t>
            </a:r>
          </a:p>
          <a:p>
            <a:pPr algn="ctr"/>
            <a:r>
              <a:rPr lang="fr-FR" dirty="0"/>
              <a:t>Équivalence INSTRUCTEUR</a:t>
            </a:r>
          </a:p>
          <a:p>
            <a:pPr algn="ctr"/>
            <a:r>
              <a:rPr lang="fr-FR" u="sng" dirty="0"/>
              <a:t>Prérogatives:</a:t>
            </a:r>
            <a:r>
              <a:rPr lang="fr-FR" dirty="0"/>
              <a:t> entrainer en vue d’une pratique compétitive</a:t>
            </a:r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3CAA3FAD-AC3D-0E90-243B-A39C98F7F541}"/>
              </a:ext>
            </a:extLst>
          </p:cNvPr>
          <p:cNvSpPr/>
          <p:nvPr/>
        </p:nvSpPr>
        <p:spPr>
          <a:xfrm>
            <a:off x="6195528" y="4180114"/>
            <a:ext cx="5393092" cy="20434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/>
              <a:t>3- PROFESSEUR/Entraineur </a:t>
            </a:r>
          </a:p>
          <a:p>
            <a:pPr algn="ctr"/>
            <a:r>
              <a:rPr lang="fr-FR" u="sng" dirty="0"/>
              <a:t>Prérogatives: 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fr-FR" dirty="0"/>
              <a:t>Entrainer au niveau national et international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fr-FR" dirty="0"/>
              <a:t>Formateur d’entraineur et d’animateur</a:t>
            </a:r>
          </a:p>
        </p:txBody>
      </p:sp>
      <p:sp>
        <p:nvSpPr>
          <p:cNvPr id="9" name="Flèche : courbe vers la droite 8">
            <a:extLst>
              <a:ext uri="{FF2B5EF4-FFF2-40B4-BE49-F238E27FC236}">
                <a16:creationId xmlns:a16="http://schemas.microsoft.com/office/drawing/2014/main" id="{4F0E64E2-C17C-355B-368B-A1B79DBD0D44}"/>
              </a:ext>
            </a:extLst>
          </p:cNvPr>
          <p:cNvSpPr/>
          <p:nvPr/>
        </p:nvSpPr>
        <p:spPr>
          <a:xfrm>
            <a:off x="2416579" y="2376507"/>
            <a:ext cx="1194368" cy="1496910"/>
          </a:xfrm>
          <a:prstGeom prst="curvedRightArrow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1" name="Flèche : courbe vers le haut 10">
            <a:extLst>
              <a:ext uri="{FF2B5EF4-FFF2-40B4-BE49-F238E27FC236}">
                <a16:creationId xmlns:a16="http://schemas.microsoft.com/office/drawing/2014/main" id="{C7895FBD-9F8B-024A-A414-30F13A42AC6E}"/>
              </a:ext>
            </a:extLst>
          </p:cNvPr>
          <p:cNvSpPr/>
          <p:nvPr/>
        </p:nvSpPr>
        <p:spPr>
          <a:xfrm>
            <a:off x="4632600" y="5510659"/>
            <a:ext cx="1737128" cy="731520"/>
          </a:xfrm>
          <a:prstGeom prst="curvedUpArrow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33834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e 6">
            <a:extLst>
              <a:ext uri="{FF2B5EF4-FFF2-40B4-BE49-F238E27FC236}">
                <a16:creationId xmlns:a16="http://schemas.microsoft.com/office/drawing/2014/main" id="{F2AC8D16-A5A2-9D4B-A821-0D75B18D06E9}"/>
              </a:ext>
            </a:extLst>
          </p:cNvPr>
          <p:cNvGrpSpPr/>
          <p:nvPr/>
        </p:nvGrpSpPr>
        <p:grpSpPr>
          <a:xfrm>
            <a:off x="-10241" y="6715965"/>
            <a:ext cx="3759279" cy="140659"/>
            <a:chOff x="-10241" y="6715965"/>
            <a:chExt cx="3759279" cy="140659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135131E9-63C3-7B4F-A4FB-A96795210AD7}"/>
                </a:ext>
              </a:extLst>
            </p:cNvPr>
            <p:cNvSpPr/>
            <p:nvPr/>
          </p:nvSpPr>
          <p:spPr>
            <a:xfrm rot="5400000">
              <a:off x="1846539" y="4859186"/>
              <a:ext cx="45719" cy="3759278"/>
            </a:xfrm>
            <a:prstGeom prst="rect">
              <a:avLst/>
            </a:prstGeom>
            <a:solidFill>
              <a:srgbClr val="0064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A50F03B0-9DA4-FC4D-9652-315AE0AC49AC}"/>
                </a:ext>
              </a:extLst>
            </p:cNvPr>
            <p:cNvSpPr/>
            <p:nvPr/>
          </p:nvSpPr>
          <p:spPr>
            <a:xfrm rot="5400000">
              <a:off x="1846538" y="4954126"/>
              <a:ext cx="45719" cy="3759278"/>
            </a:xfrm>
            <a:prstGeom prst="rect">
              <a:avLst/>
            </a:prstGeom>
            <a:solidFill>
              <a:srgbClr val="F6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8350C431-6355-3E42-89E3-119AEDCDC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61208-BA50-814E-8585-9FC926F85300}" type="slidenum">
              <a:rPr lang="fr-FR" smtClean="0"/>
              <a:t>28</a:t>
            </a:fld>
            <a:endParaRPr lang="fr-FR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626A909-FF88-96B3-76FB-B0011EE57E5C}"/>
              </a:ext>
            </a:extLst>
          </p:cNvPr>
          <p:cNvSpPr/>
          <p:nvPr/>
        </p:nvSpPr>
        <p:spPr>
          <a:xfrm>
            <a:off x="802433" y="0"/>
            <a:ext cx="9787812" cy="1922105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/>
              <a:t>ENTRAINEUR N1</a:t>
            </a:r>
          </a:p>
          <a:p>
            <a:pPr algn="ctr"/>
            <a:r>
              <a:rPr lang="fr-FR" sz="2800" b="1" dirty="0"/>
              <a:t>Objectif: maitriser des connaissances pour assurer un entrainement de qualité aux jeunes U14 et plus</a:t>
            </a:r>
          </a:p>
          <a:p>
            <a:pPr algn="ctr"/>
            <a:r>
              <a:rPr lang="fr-FR" sz="2800" b="1" dirty="0">
                <a:solidFill>
                  <a:srgbClr val="FF0000"/>
                </a:solidFill>
              </a:rPr>
              <a:t>Début de réflexions</a:t>
            </a:r>
          </a:p>
          <a:p>
            <a:pPr algn="ctr"/>
            <a:endParaRPr lang="fr-FR" sz="28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1988267-46FE-13F8-054C-A3B10D0C4BA7}"/>
              </a:ext>
            </a:extLst>
          </p:cNvPr>
          <p:cNvSpPr/>
          <p:nvPr/>
        </p:nvSpPr>
        <p:spPr>
          <a:xfrm>
            <a:off x="139959" y="1922105"/>
            <a:ext cx="3609079" cy="474463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TRONC COMMUN</a:t>
            </a:r>
          </a:p>
          <a:p>
            <a:r>
              <a:rPr lang="fr-FR" b="1" dirty="0"/>
              <a:t>Vie Fédérale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Environnement actuel du sport en France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La lutte contre les violences et le dopage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L’accueil de mineurs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Carte pro et honorabilité</a:t>
            </a:r>
          </a:p>
          <a:p>
            <a:r>
              <a:rPr lang="fr-FR" b="1" dirty="0"/>
              <a:t>Anatomie</a:t>
            </a:r>
          </a:p>
          <a:p>
            <a:r>
              <a:rPr lang="fr-FR" b="1" dirty="0"/>
              <a:t>Biomécanique</a:t>
            </a:r>
          </a:p>
          <a:p>
            <a:r>
              <a:rPr lang="fr-FR" b="1" dirty="0"/>
              <a:t>Entrainer</a:t>
            </a:r>
            <a:r>
              <a:rPr lang="fr-FR" dirty="0"/>
              <a:t>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les facteurs de la performance, le développement des qualités physiques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Modalités de planification d’une saison sportive (périodisation, cycles)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4493AE1-7960-B42C-6B5F-A6E2D01B7BE5}"/>
              </a:ext>
            </a:extLst>
          </p:cNvPr>
          <p:cNvSpPr/>
          <p:nvPr/>
        </p:nvSpPr>
        <p:spPr>
          <a:xfrm>
            <a:off x="3974841" y="1922106"/>
            <a:ext cx="8077200" cy="45066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  <a:p>
            <a:pPr algn="ctr"/>
            <a:endParaRPr lang="fr-FR" dirty="0"/>
          </a:p>
          <a:p>
            <a:pPr algn="ctr"/>
            <a:endParaRPr lang="fr-FR" dirty="0"/>
          </a:p>
          <a:p>
            <a:pPr algn="ctr"/>
            <a:r>
              <a:rPr lang="fr-FR" dirty="0"/>
              <a:t>PARTIE SPÉCIFIQUE </a:t>
            </a:r>
            <a:r>
              <a:rPr lang="fr-FR" dirty="0">
                <a:solidFill>
                  <a:srgbClr val="FF0000"/>
                </a:solidFill>
              </a:rPr>
              <a:t>Non exhaustive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/>
              <a:t> </a:t>
            </a:r>
            <a:r>
              <a:rPr lang="fr-FR" b="1" u="sng" dirty="0"/>
              <a:t>Matériel</a:t>
            </a:r>
            <a:r>
              <a:rPr lang="fr-FR" b="1" dirty="0"/>
              <a:t> </a:t>
            </a:r>
            <a:r>
              <a:rPr lang="fr-FR" dirty="0"/>
              <a:t>(les blessures liées au perçage, pose de tapes, trousse d’équipement, caractéristiques des boules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 </a:t>
            </a:r>
            <a:r>
              <a:rPr lang="fr-FR" b="1" u="sng" dirty="0"/>
              <a:t>les niveaux attendus </a:t>
            </a:r>
            <a:r>
              <a:rPr lang="fr-FR" dirty="0"/>
              <a:t>chez les joueurs de niveau régional U14 et plus, physique, technique stratégique et mental (retravailler les quilles adultes actuelles sur le mode de celles des enfants)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u="sng" dirty="0"/>
              <a:t>Optimiser le jeu du joueur</a:t>
            </a:r>
            <a:r>
              <a:rPr lang="fr-FR" dirty="0"/>
              <a:t>; utiliser l’ analyse vidéo, le calcul PAP , maitrise biomécanique du geste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u="sng" dirty="0"/>
              <a:t>Préparer le joueur à la compétition</a:t>
            </a:r>
            <a:r>
              <a:rPr lang="fr-FR" b="1" dirty="0"/>
              <a:t> </a:t>
            </a:r>
            <a:r>
              <a:rPr lang="fr-FR" dirty="0"/>
              <a:t>: la fixation d’objectifs, l’organisation de l’entrainement, le développement des facteurs de la performance intégré dans l’entrainement, personnaliser l’entrainement,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u="sng" dirty="0"/>
              <a:t>Evaluer</a:t>
            </a:r>
            <a:r>
              <a:rPr lang="fr-FR" b="1" dirty="0"/>
              <a:t> les acquis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u="sng" dirty="0"/>
              <a:t>Alternance </a:t>
            </a:r>
            <a:r>
              <a:rPr lang="fr-FR" b="1" dirty="0"/>
              <a:t>avec le suivi d’un groupe en club et production d’un « projet d’entrainement «  d’une durée minimale de 3 mois pour un groupe d’au moins 3 sportifs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158733683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89B1C995-8867-264B-8436-62C2AB4AE8FE}"/>
              </a:ext>
            </a:extLst>
          </p:cNvPr>
          <p:cNvSpPr/>
          <p:nvPr/>
        </p:nvSpPr>
        <p:spPr>
          <a:xfrm>
            <a:off x="0" y="0"/>
            <a:ext cx="12014791" cy="6858000"/>
          </a:xfrm>
          <a:prstGeom prst="rect">
            <a:avLst/>
          </a:prstGeom>
          <a:solidFill>
            <a:srgbClr val="0048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245D90F8-5AA5-144C-8F50-FB48C614518F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565557" y="1296242"/>
            <a:ext cx="5916672" cy="5916672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9341ADC9-9F96-CD49-B890-8E86C4B5A098}"/>
              </a:ext>
            </a:extLst>
          </p:cNvPr>
          <p:cNvSpPr/>
          <p:nvPr/>
        </p:nvSpPr>
        <p:spPr>
          <a:xfrm rot="5400000" flipH="1">
            <a:off x="5896677" y="-845576"/>
            <a:ext cx="45719" cy="54426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bg1"/>
              </a:solidFill>
            </a:endParaRPr>
          </a:p>
        </p:txBody>
      </p:sp>
      <p:sp>
        <p:nvSpPr>
          <p:cNvPr id="11" name="Titre 9">
            <a:extLst>
              <a:ext uri="{FF2B5EF4-FFF2-40B4-BE49-F238E27FC236}">
                <a16:creationId xmlns:a16="http://schemas.microsoft.com/office/drawing/2014/main" id="{83323FD8-9C34-5D4F-85F9-CD9D3670689D}"/>
              </a:ext>
            </a:extLst>
          </p:cNvPr>
          <p:cNvSpPr txBox="1">
            <a:spLocks/>
          </p:cNvSpPr>
          <p:nvPr/>
        </p:nvSpPr>
        <p:spPr>
          <a:xfrm>
            <a:off x="4199531" y="6215644"/>
            <a:ext cx="3440009" cy="55886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2800" dirty="0" err="1">
                <a:solidFill>
                  <a:schemeClr val="bg1"/>
                </a:solidFill>
                <a:latin typeface="Britannic Bold" panose="020B0903060703020204" pitchFamily="34" charset="77"/>
                <a:ea typeface="Hiragino Kaku Gothic StdN W8" panose="020B0800000000000000" pitchFamily="34" charset="-128"/>
                <a:cs typeface="Aharoni" panose="02010803020104030203" pitchFamily="2" charset="-79"/>
              </a:rPr>
              <a:t>ffbsq.org</a:t>
            </a:r>
            <a:endParaRPr lang="fr-FR" sz="2800" dirty="0">
              <a:solidFill>
                <a:schemeClr val="bg1"/>
              </a:solidFill>
            </a:endParaRPr>
          </a:p>
        </p:txBody>
      </p:sp>
      <p:sp>
        <p:nvSpPr>
          <p:cNvPr id="10" name="Titre 9">
            <a:extLst>
              <a:ext uri="{FF2B5EF4-FFF2-40B4-BE49-F238E27FC236}">
                <a16:creationId xmlns:a16="http://schemas.microsoft.com/office/drawing/2014/main" id="{70942A39-FF8E-B94C-9EE9-CD49C7811E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1480" y="3089960"/>
            <a:ext cx="8782413" cy="1952303"/>
          </a:xfrm>
        </p:spPr>
        <p:txBody>
          <a:bodyPr>
            <a:normAutofit/>
          </a:bodyPr>
          <a:lstStyle/>
          <a:p>
            <a:r>
              <a:rPr lang="fr-FR" dirty="0">
                <a:solidFill>
                  <a:schemeClr val="bg1"/>
                </a:solidFill>
                <a:latin typeface="Britannic Bold" panose="020B0903060703020204" pitchFamily="34" charset="77"/>
                <a:ea typeface="Hiragino Kaku Gothic StdN W8" panose="020B0800000000000000" pitchFamily="34" charset="-128"/>
                <a:cs typeface="Aharoni" panose="02010803020104030203" pitchFamily="2" charset="-79"/>
              </a:rPr>
              <a:t>MERCI</a:t>
            </a:r>
            <a:endParaRPr lang="fr-FR" dirty="0">
              <a:solidFill>
                <a:schemeClr val="bg1"/>
              </a:solidFill>
            </a:endParaRPr>
          </a:p>
        </p:txBody>
      </p:sp>
      <p:pic>
        <p:nvPicPr>
          <p:cNvPr id="12" name="Image 11" descr="Une image contenant texte&#10;&#10;Description générée automatiquement">
            <a:extLst>
              <a:ext uri="{FF2B5EF4-FFF2-40B4-BE49-F238E27FC236}">
                <a16:creationId xmlns:a16="http://schemas.microsoft.com/office/drawing/2014/main" id="{4D382DBA-ABB1-0548-9209-F596331BBC8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99448" y="20782"/>
            <a:ext cx="3840174" cy="1914967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C5EBE663-8528-9D40-88BA-2A167739A458}"/>
              </a:ext>
            </a:extLst>
          </p:cNvPr>
          <p:cNvSpPr/>
          <p:nvPr/>
        </p:nvSpPr>
        <p:spPr>
          <a:xfrm>
            <a:off x="12108593" y="0"/>
            <a:ext cx="105970" cy="6858000"/>
          </a:xfrm>
          <a:prstGeom prst="rect">
            <a:avLst/>
          </a:prstGeom>
          <a:solidFill>
            <a:srgbClr val="F6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F78C1372-2AFC-B640-B5F2-0A2D568F9A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61208-BA50-814E-8585-9FC926F85300}" type="slidenum">
              <a:rPr lang="fr-FR" smtClean="0"/>
              <a:t>29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50792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e 6">
            <a:extLst>
              <a:ext uri="{FF2B5EF4-FFF2-40B4-BE49-F238E27FC236}">
                <a16:creationId xmlns:a16="http://schemas.microsoft.com/office/drawing/2014/main" id="{F2AC8D16-A5A2-9D4B-A821-0D75B18D06E9}"/>
              </a:ext>
            </a:extLst>
          </p:cNvPr>
          <p:cNvGrpSpPr/>
          <p:nvPr/>
        </p:nvGrpSpPr>
        <p:grpSpPr>
          <a:xfrm>
            <a:off x="-10241" y="6715965"/>
            <a:ext cx="3759279" cy="140659"/>
            <a:chOff x="-10241" y="6715965"/>
            <a:chExt cx="3759279" cy="140659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135131E9-63C3-7B4F-A4FB-A96795210AD7}"/>
                </a:ext>
              </a:extLst>
            </p:cNvPr>
            <p:cNvSpPr/>
            <p:nvPr/>
          </p:nvSpPr>
          <p:spPr>
            <a:xfrm rot="5400000">
              <a:off x="1846539" y="4859186"/>
              <a:ext cx="45719" cy="3759278"/>
            </a:xfrm>
            <a:prstGeom prst="rect">
              <a:avLst/>
            </a:prstGeom>
            <a:solidFill>
              <a:srgbClr val="0064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A50F03B0-9DA4-FC4D-9652-315AE0AC49AC}"/>
                </a:ext>
              </a:extLst>
            </p:cNvPr>
            <p:cNvSpPr/>
            <p:nvPr/>
          </p:nvSpPr>
          <p:spPr>
            <a:xfrm rot="5400000">
              <a:off x="1846538" y="4954126"/>
              <a:ext cx="45719" cy="3759278"/>
            </a:xfrm>
            <a:prstGeom prst="rect">
              <a:avLst/>
            </a:prstGeom>
            <a:solidFill>
              <a:srgbClr val="F6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8350C431-6355-3E42-89E3-119AEDCDC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61208-BA50-814E-8585-9FC926F85300}" type="slidenum">
              <a:rPr lang="fr-FR" smtClean="0"/>
              <a:t>3</a:t>
            </a:fld>
            <a:endParaRPr lang="fr-FR"/>
          </a:p>
        </p:txBody>
      </p:sp>
      <p:sp>
        <p:nvSpPr>
          <p:cNvPr id="10" name="Titre 1">
            <a:extLst>
              <a:ext uri="{FF2B5EF4-FFF2-40B4-BE49-F238E27FC236}">
                <a16:creationId xmlns:a16="http://schemas.microsoft.com/office/drawing/2014/main" id="{298BA57F-8FAA-5183-ADCD-40D1C47D2E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4787" y="191255"/>
            <a:ext cx="10515600" cy="726557"/>
          </a:xfrm>
        </p:spPr>
        <p:txBody>
          <a:bodyPr>
            <a:normAutofit fontScale="90000"/>
          </a:bodyPr>
          <a:lstStyle/>
          <a:p>
            <a:pPr algn="ctr"/>
            <a:br>
              <a:rPr lang="fr-FR" dirty="0"/>
            </a:br>
            <a:br>
              <a:rPr lang="fr-FR" dirty="0"/>
            </a:br>
            <a:br>
              <a:rPr lang="fr-FR" dirty="0">
                <a:solidFill>
                  <a:srgbClr val="FF0000"/>
                </a:solidFill>
              </a:rPr>
            </a:br>
            <a:br>
              <a:rPr lang="fr-FR" sz="20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fr-FR" sz="2000" dirty="0">
                <a:solidFill>
                  <a:schemeClr val="accent2">
                    <a:lumMod val="75000"/>
                  </a:schemeClr>
                </a:solidFill>
              </a:rPr>
            </a:br>
            <a:endParaRPr lang="fr-F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0615CE00-BCB2-1F8F-155E-1B7497D72655}"/>
              </a:ext>
            </a:extLst>
          </p:cNvPr>
          <p:cNvSpPr txBox="1"/>
          <p:nvPr/>
        </p:nvSpPr>
        <p:spPr>
          <a:xfrm>
            <a:off x="2508380" y="163463"/>
            <a:ext cx="824981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ctr">
              <a:buFont typeface="Wingdings" panose="05000000000000000000" pitchFamily="2" charset="2"/>
              <a:buChar char=""/>
            </a:pPr>
            <a:r>
              <a:rPr lang="fr-F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Accueil au CREPS le vendredi 2 décembre 2022 à 13h30 </a:t>
            </a:r>
            <a:endParaRPr lang="fr-F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ctr">
              <a:buFont typeface="Wingdings" panose="05000000000000000000" pitchFamily="2" charset="2"/>
              <a:buChar char=""/>
            </a:pPr>
            <a:r>
              <a:rPr lang="fr-F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Fin du stage le dimanche 4 décembre 2022 à 14h00</a:t>
            </a:r>
            <a:endParaRPr lang="fr-F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039F195E-DCC6-A2AA-CFB9-00FB1C558C1F}"/>
              </a:ext>
            </a:extLst>
          </p:cNvPr>
          <p:cNvSpPr txBox="1"/>
          <p:nvPr/>
        </p:nvSpPr>
        <p:spPr>
          <a:xfrm>
            <a:off x="233263" y="1086993"/>
            <a:ext cx="1161661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800" b="1" dirty="0"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VENDREDI 2 DECEMBRE : de 14h à 18h</a:t>
            </a:r>
            <a:endParaRPr lang="fr-FR" sz="1800" dirty="0">
              <a:solidFill>
                <a:schemeClr val="accent1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fr-FR" sz="1800" b="1" u="sng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fr-FR" sz="1800" b="1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LES EQUIPES DE FRANCE</a:t>
            </a:r>
            <a:endParaRPr lang="fr-F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fr-FR" sz="1800" b="1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Présentation aux coordonnateurs ETR par les entraineurs nationaux (séquence de formation des Coordonnateurs ETR)</a:t>
            </a:r>
            <a:endParaRPr lang="fr-F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82E07479-32AF-E4E5-29A8-7E1A67159670}"/>
              </a:ext>
            </a:extLst>
          </p:cNvPr>
          <p:cNvSpPr txBox="1"/>
          <p:nvPr/>
        </p:nvSpPr>
        <p:spPr>
          <a:xfrm>
            <a:off x="363892" y="2502399"/>
            <a:ext cx="10758197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fr-FR" sz="2000" dirty="0"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Evolution des équipes d’encadrement en 2022 et répartition des rôles (technique, physique, mental…) </a:t>
            </a:r>
            <a:endParaRPr lang="fr-FR" sz="2000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fr-FR" sz="2000" dirty="0"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Liste SHN 2023 propositions à l’ANS</a:t>
            </a:r>
            <a:endParaRPr lang="fr-FR" sz="2000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fr-FR" sz="2000" dirty="0"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Calendrier prévisionnel affiné pour chaque équipe Juniors, et seniors dame et hommes pour 2023 (explication de l’organisation)</a:t>
            </a:r>
            <a:endParaRPr lang="fr-FR" sz="2000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fr-FR" sz="2000" dirty="0"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Le SMR (point du SMR en cours, réflexion sur le suivi médical des jeunes U14)</a:t>
            </a:r>
            <a:endParaRPr lang="fr-FR" sz="2000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fr-FR" sz="2000" dirty="0"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La préparation finale des championnats d’Europe seniors </a:t>
            </a:r>
            <a:r>
              <a:rPr lang="fr-FR" sz="2000" b="1" dirty="0"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juin</a:t>
            </a:r>
            <a:r>
              <a:rPr lang="fr-FR" sz="2000" dirty="0"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2023 (explication de la stratégie choisie)</a:t>
            </a:r>
            <a:endParaRPr lang="fr-FR" sz="2000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fr-FR" sz="2000" dirty="0"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La préparation de l’équipe DAMES aux championnats d’Europe 2024 (idem) </a:t>
            </a:r>
            <a:endParaRPr lang="fr-FR" sz="2000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fr-FR" sz="2000" dirty="0"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L’organisation du suivi des athlètes des équipes de France (avec ou sans entraineur)</a:t>
            </a:r>
            <a:endParaRPr lang="fr-FR" sz="2000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7200"/>
            <a:r>
              <a:rPr lang="fr-FR" sz="2000" dirty="0"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(La préparation physique, le suivi de leurs entrainements et de leurs résultats) pour 2023 </a:t>
            </a:r>
            <a:endParaRPr lang="fr-FR" sz="2000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fr-FR" sz="2000" dirty="0"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Les modalités de sélection en Equipe de France et en sélection France pour 2023 : présentation des tests et critères </a:t>
            </a:r>
            <a:endParaRPr lang="fr-FR" sz="2000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34726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e 6">
            <a:extLst>
              <a:ext uri="{FF2B5EF4-FFF2-40B4-BE49-F238E27FC236}">
                <a16:creationId xmlns:a16="http://schemas.microsoft.com/office/drawing/2014/main" id="{F2AC8D16-A5A2-9D4B-A821-0D75B18D06E9}"/>
              </a:ext>
            </a:extLst>
          </p:cNvPr>
          <p:cNvGrpSpPr/>
          <p:nvPr/>
        </p:nvGrpSpPr>
        <p:grpSpPr>
          <a:xfrm>
            <a:off x="-10241" y="6715965"/>
            <a:ext cx="3759279" cy="140659"/>
            <a:chOff x="-10241" y="6715965"/>
            <a:chExt cx="3759279" cy="140659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135131E9-63C3-7B4F-A4FB-A96795210AD7}"/>
                </a:ext>
              </a:extLst>
            </p:cNvPr>
            <p:cNvSpPr/>
            <p:nvPr/>
          </p:nvSpPr>
          <p:spPr>
            <a:xfrm rot="5400000">
              <a:off x="1846539" y="4859186"/>
              <a:ext cx="45719" cy="3759278"/>
            </a:xfrm>
            <a:prstGeom prst="rect">
              <a:avLst/>
            </a:prstGeom>
            <a:solidFill>
              <a:srgbClr val="0064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A50F03B0-9DA4-FC4D-9652-315AE0AC49AC}"/>
                </a:ext>
              </a:extLst>
            </p:cNvPr>
            <p:cNvSpPr/>
            <p:nvPr/>
          </p:nvSpPr>
          <p:spPr>
            <a:xfrm rot="5400000">
              <a:off x="1846538" y="4954126"/>
              <a:ext cx="45719" cy="3759278"/>
            </a:xfrm>
            <a:prstGeom prst="rect">
              <a:avLst/>
            </a:prstGeom>
            <a:solidFill>
              <a:srgbClr val="F6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8350C431-6355-3E42-89E3-119AEDCDC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61208-BA50-814E-8585-9FC926F85300}" type="slidenum">
              <a:rPr lang="fr-FR" smtClean="0"/>
              <a:t>4</a:t>
            </a:fld>
            <a:endParaRPr lang="fr-FR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C2FBDEEC-3137-B11C-0017-B8CCF585FD84}"/>
              </a:ext>
            </a:extLst>
          </p:cNvPr>
          <p:cNvSpPr txBox="1"/>
          <p:nvPr/>
        </p:nvSpPr>
        <p:spPr>
          <a:xfrm>
            <a:off x="531845" y="1318476"/>
            <a:ext cx="10896600" cy="39875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2000" b="1" u="sng" dirty="0"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SAMEDI 3/12 : </a:t>
            </a:r>
            <a:r>
              <a:rPr lang="fr-FR" sz="2000" b="1" dirty="0"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matin  </a:t>
            </a:r>
            <a:endParaRPr lang="fr-FR" sz="2000" dirty="0">
              <a:solidFill>
                <a:schemeClr val="accent1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fr-FR" sz="2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Retour des coordonnateurs ETR sur leur travail en région      </a:t>
            </a:r>
            <a:endParaRPr lang="fr-FR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fr-FR" sz="2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fr-FR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fr-FR" sz="2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fr-FR" sz="2000" b="1" dirty="0"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 projet sportif en régions :</a:t>
            </a:r>
            <a:endParaRPr lang="fr-FR" sz="2000" dirty="0">
              <a:solidFill>
                <a:schemeClr val="accent1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fr-FR" sz="1800" dirty="0"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Listes des jeunes détectés par ligue, présentation des conditions individuelles d’entrainement, des datas individuelles, des préconisations d’entrainement données (cartographie des clubs formateurs de jeunes U14)</a:t>
            </a:r>
            <a:r>
              <a:rPr lang="fr-FR" sz="1800" b="1" dirty="0"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endParaRPr lang="fr-FR" sz="1400" dirty="0">
              <a:solidFill>
                <a:schemeClr val="accent1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fr-FR" sz="1800" dirty="0"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Organisation de la journée nationale de détection pour rentrer en pôle et en équipe de France juniors 18 et 19 février Bowling de Clermont Ferrand : répartition des tâches</a:t>
            </a:r>
            <a:endParaRPr lang="fr-FR" sz="1400" dirty="0">
              <a:solidFill>
                <a:schemeClr val="accent1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fr-FR" sz="1800" dirty="0"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Programmation du suivi des jeunes par ligue (</a:t>
            </a:r>
            <a:r>
              <a:rPr lang="fr-FR" sz="1800" b="1" dirty="0"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présentation de chaque ligue 10 mn : nombre de jeunes détectés, âge, niveau, lien avec l’entraineur du club, programmation proposée)</a:t>
            </a:r>
            <a:endParaRPr lang="fr-FR" sz="1400" dirty="0">
              <a:solidFill>
                <a:schemeClr val="accent1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fr-FR" sz="1800" dirty="0"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Budget prévisionnel 2023 du projet sportif de ligue (par ligue) ; la composition de l’ETR, l’indemnisation des cadres impliqués ; le contrat d’usage, la convention… (</a:t>
            </a:r>
            <a:r>
              <a:rPr lang="fr-FR" sz="1800" b="1" dirty="0"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présentation par chaque ligue 5 mn)</a:t>
            </a:r>
            <a:endParaRPr lang="fr-FR" sz="1400" dirty="0">
              <a:solidFill>
                <a:schemeClr val="accent1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32623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>
            <a:extLst>
              <a:ext uri="{FF2B5EF4-FFF2-40B4-BE49-F238E27FC236}">
                <a16:creationId xmlns:a16="http://schemas.microsoft.com/office/drawing/2014/main" id="{969213EB-697F-E956-5962-031CE367C819}"/>
              </a:ext>
            </a:extLst>
          </p:cNvPr>
          <p:cNvSpPr txBox="1">
            <a:spLocks/>
          </p:cNvSpPr>
          <p:nvPr/>
        </p:nvSpPr>
        <p:spPr>
          <a:xfrm>
            <a:off x="1022163" y="96315"/>
            <a:ext cx="8596668" cy="743602"/>
          </a:xfrm>
          <a:prstGeom prst="rect">
            <a:avLst/>
          </a:prstGeom>
          <a:solidFill>
            <a:schemeClr val="accent6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fr-F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0E0977F0-A897-98F1-3229-659DD3D58718}"/>
              </a:ext>
            </a:extLst>
          </p:cNvPr>
          <p:cNvSpPr txBox="1"/>
          <p:nvPr/>
        </p:nvSpPr>
        <p:spPr>
          <a:xfrm>
            <a:off x="158621" y="1218340"/>
            <a:ext cx="11094098" cy="53274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algn="ctr"/>
            <a:r>
              <a:rPr lang="fr-FR" sz="2000" b="1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SAMEDI 3/12 : </a:t>
            </a:r>
            <a:r>
              <a:rPr lang="fr-FR" sz="2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après-midi</a:t>
            </a:r>
            <a:endParaRPr lang="fr-FR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algn="ctr"/>
            <a:r>
              <a:rPr lang="fr-FR" sz="2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Retour des coordonnateurs ETR sur leur travail en région</a:t>
            </a:r>
            <a:endParaRPr lang="fr-FR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algn="ctr">
              <a:lnSpc>
                <a:spcPct val="107000"/>
              </a:lnSpc>
              <a:spcAft>
                <a:spcPts val="800"/>
              </a:spcAft>
            </a:pPr>
            <a:r>
              <a:rPr lang="fr-F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  <a:endParaRPr lang="fr-F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    </a:t>
            </a:r>
            <a:r>
              <a:rPr lang="fr-FR" sz="1800" b="1" dirty="0"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Le projet JEUNES en régions :</a:t>
            </a:r>
            <a:endParaRPr lang="fr-FR" sz="1400" dirty="0">
              <a:solidFill>
                <a:schemeClr val="accent1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fr-FR" sz="1800" dirty="0"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Point d’étape sur les labels des écoles de bowling ; la progression technique fédérale des 7 /12 ans : nombre d’écoles en cours de labellisation, nombre d’écoles faisant passer les quilles, difficultés. 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fr-FR" sz="1800" dirty="0"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Point d’étape sur le bowling scolaire : Présentation par chaque ligue d’un bilan (nombre de formations de CPC organisées, nombre de CPC formés, nombres de classes, nombre de licences gratuites accordées</a:t>
            </a:r>
            <a:endParaRPr lang="fr-FR" sz="1800" dirty="0">
              <a:solidFill>
                <a:schemeClr val="accent1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fr-FR" sz="1800" b="1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DIMANCHE 4/12 :  matin</a:t>
            </a:r>
            <a:endParaRPr lang="fr-F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fr-FR" sz="1800" b="1" u="none" strike="noStrike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fr-F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fr-FR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Formation : la mise en œuvre de la formation des animateurs</a:t>
            </a:r>
            <a:endParaRPr lang="fr-F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fr-FR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fr-F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fr-FR" sz="1800" dirty="0"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 point sur les formations organisées</a:t>
            </a:r>
            <a:endParaRPr lang="fr-FR" sz="1800" dirty="0">
              <a:solidFill>
                <a:schemeClr val="accent1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fr-FR" sz="1800" dirty="0"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Les difficultés rencontrées</a:t>
            </a:r>
            <a:endParaRPr lang="fr-FR" sz="1800" dirty="0">
              <a:solidFill>
                <a:schemeClr val="accent1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fr-FR" sz="1800" dirty="0"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Les améliorations du dispositif</a:t>
            </a:r>
            <a:endParaRPr lang="fr-FR" sz="1800" dirty="0">
              <a:solidFill>
                <a:schemeClr val="accent1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fr-FR" sz="1800" dirty="0"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 diplôme d’entraineur : besoins et contenus</a:t>
            </a:r>
            <a:endParaRPr lang="fr-FR" sz="1800" dirty="0">
              <a:solidFill>
                <a:schemeClr val="accent1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endParaRPr lang="fr-F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81705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>
            <a:extLst>
              <a:ext uri="{FF2B5EF4-FFF2-40B4-BE49-F238E27FC236}">
                <a16:creationId xmlns:a16="http://schemas.microsoft.com/office/drawing/2014/main" id="{969213EB-697F-E956-5962-031CE367C819}"/>
              </a:ext>
            </a:extLst>
          </p:cNvPr>
          <p:cNvSpPr txBox="1">
            <a:spLocks/>
          </p:cNvSpPr>
          <p:nvPr/>
        </p:nvSpPr>
        <p:spPr>
          <a:xfrm>
            <a:off x="1593947" y="225517"/>
            <a:ext cx="8596668" cy="743602"/>
          </a:xfrm>
          <a:prstGeom prst="rect">
            <a:avLst/>
          </a:prstGeom>
          <a:solidFill>
            <a:schemeClr val="accent6"/>
          </a:solidFill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ENCADREMENT DES EQUIPES NATIONALES</a:t>
            </a:r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00CCF847-247B-DFE7-C5F4-7929CD12BEA1}"/>
              </a:ext>
            </a:extLst>
          </p:cNvPr>
          <p:cNvSpPr/>
          <p:nvPr/>
        </p:nvSpPr>
        <p:spPr>
          <a:xfrm>
            <a:off x="373225" y="1712165"/>
            <a:ext cx="4432039" cy="17261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accent1">
                    <a:lumMod val="50000"/>
                  </a:schemeClr>
                </a:solidFill>
              </a:rPr>
              <a:t>EQUIPE DE France HOMMES</a:t>
            </a:r>
          </a:p>
          <a:p>
            <a:pPr algn="ctr"/>
            <a:r>
              <a:rPr lang="fr-FR" dirty="0"/>
              <a:t>Patrice SERRADEIL</a:t>
            </a:r>
          </a:p>
          <a:p>
            <a:pPr algn="ctr"/>
            <a:r>
              <a:rPr lang="fr-FR" dirty="0"/>
              <a:t>Manuel GARCIA</a:t>
            </a:r>
          </a:p>
          <a:p>
            <a:pPr algn="ctr"/>
            <a:r>
              <a:rPr lang="fr-FR" dirty="0"/>
              <a:t>Alexis MARTIN</a:t>
            </a:r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9B84C6B9-0864-0A7B-19EC-ED1242CD6AAA}"/>
              </a:ext>
            </a:extLst>
          </p:cNvPr>
          <p:cNvSpPr/>
          <p:nvPr/>
        </p:nvSpPr>
        <p:spPr>
          <a:xfrm>
            <a:off x="5626360" y="1642185"/>
            <a:ext cx="4071255" cy="18661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accent1">
                    <a:lumMod val="50000"/>
                  </a:schemeClr>
                </a:solidFill>
              </a:rPr>
              <a:t>EQUIPE DE France DAMES</a:t>
            </a:r>
          </a:p>
          <a:p>
            <a:pPr algn="ctr"/>
            <a:r>
              <a:rPr lang="fr-FR" dirty="0"/>
              <a:t>Lauriane CÉLIÉ</a:t>
            </a:r>
          </a:p>
          <a:p>
            <a:pPr algn="ctr"/>
            <a:r>
              <a:rPr lang="fr-FR" dirty="0"/>
              <a:t>Alexis MARTIN</a:t>
            </a:r>
          </a:p>
          <a:p>
            <a:pPr algn="ctr"/>
            <a:r>
              <a:rPr lang="fr-FR" dirty="0"/>
              <a:t>Cédric VETTES</a:t>
            </a: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C893E0C4-7492-B0F3-DA8F-6598CE63D209}"/>
              </a:ext>
            </a:extLst>
          </p:cNvPr>
          <p:cNvSpPr/>
          <p:nvPr/>
        </p:nvSpPr>
        <p:spPr>
          <a:xfrm>
            <a:off x="3114323" y="3512813"/>
            <a:ext cx="3997705" cy="17261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accent1">
                    <a:lumMod val="50000"/>
                  </a:schemeClr>
                </a:solidFill>
              </a:rPr>
              <a:t>EQUIPE DE France Juniors</a:t>
            </a:r>
          </a:p>
          <a:p>
            <a:pPr algn="ctr"/>
            <a:r>
              <a:rPr lang="fr-FR" dirty="0"/>
              <a:t>Patrice SERRADEIL</a:t>
            </a:r>
          </a:p>
          <a:p>
            <a:pPr algn="ctr"/>
            <a:r>
              <a:rPr lang="fr-FR" dirty="0"/>
              <a:t>Guy SEILLAN</a:t>
            </a:r>
          </a:p>
          <a:p>
            <a:pPr algn="ctr"/>
            <a:r>
              <a:rPr lang="fr-FR" dirty="0"/>
              <a:t>Alexis MARTIN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58E49A5-E25C-BA11-1083-21467F644698}"/>
              </a:ext>
            </a:extLst>
          </p:cNvPr>
          <p:cNvSpPr/>
          <p:nvPr/>
        </p:nvSpPr>
        <p:spPr>
          <a:xfrm>
            <a:off x="849086" y="5561045"/>
            <a:ext cx="10086391" cy="9144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Préparateur Physique: Alexis MARTIN</a:t>
            </a:r>
          </a:p>
          <a:p>
            <a:pPr algn="ctr"/>
            <a:r>
              <a:rPr lang="fr-FR" dirty="0"/>
              <a:t>Suivi mental  : Guy SEILLAN Alexis MARTIN et Cédric VETTES </a:t>
            </a: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60967A0B-8132-220A-13F0-34C49E09E76B}"/>
              </a:ext>
            </a:extLst>
          </p:cNvPr>
          <p:cNvSpPr/>
          <p:nvPr/>
        </p:nvSpPr>
        <p:spPr>
          <a:xfrm>
            <a:off x="737119" y="4506686"/>
            <a:ext cx="2118048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Logistique Béatrice HUNTER</a:t>
            </a:r>
          </a:p>
        </p:txBody>
      </p:sp>
    </p:spTree>
    <p:extLst>
      <p:ext uri="{BB962C8B-B14F-4D97-AF65-F5344CB8AC3E}">
        <p14:creationId xmlns:p14="http://schemas.microsoft.com/office/powerpoint/2010/main" val="7194915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e 6">
            <a:extLst>
              <a:ext uri="{FF2B5EF4-FFF2-40B4-BE49-F238E27FC236}">
                <a16:creationId xmlns:a16="http://schemas.microsoft.com/office/drawing/2014/main" id="{F2AC8D16-A5A2-9D4B-A821-0D75B18D06E9}"/>
              </a:ext>
            </a:extLst>
          </p:cNvPr>
          <p:cNvGrpSpPr/>
          <p:nvPr/>
        </p:nvGrpSpPr>
        <p:grpSpPr>
          <a:xfrm>
            <a:off x="-10241" y="6715965"/>
            <a:ext cx="3759279" cy="140659"/>
            <a:chOff x="-10241" y="6715965"/>
            <a:chExt cx="3759279" cy="140659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135131E9-63C3-7B4F-A4FB-A96795210AD7}"/>
                </a:ext>
              </a:extLst>
            </p:cNvPr>
            <p:cNvSpPr/>
            <p:nvPr/>
          </p:nvSpPr>
          <p:spPr>
            <a:xfrm rot="5400000">
              <a:off x="1846539" y="4859186"/>
              <a:ext cx="45719" cy="3759278"/>
            </a:xfrm>
            <a:prstGeom prst="rect">
              <a:avLst/>
            </a:prstGeom>
            <a:solidFill>
              <a:srgbClr val="0064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A50F03B0-9DA4-FC4D-9652-315AE0AC49AC}"/>
                </a:ext>
              </a:extLst>
            </p:cNvPr>
            <p:cNvSpPr/>
            <p:nvPr/>
          </p:nvSpPr>
          <p:spPr>
            <a:xfrm rot="5400000">
              <a:off x="1846538" y="4954126"/>
              <a:ext cx="45719" cy="3759278"/>
            </a:xfrm>
            <a:prstGeom prst="rect">
              <a:avLst/>
            </a:prstGeom>
            <a:solidFill>
              <a:srgbClr val="F6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8350C431-6355-3E42-89E3-119AEDCDC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61208-BA50-814E-8585-9FC926F85300}" type="slidenum">
              <a:rPr lang="fr-FR" smtClean="0"/>
              <a:t>7</a:t>
            </a:fld>
            <a:endParaRPr lang="fr-FR"/>
          </a:p>
        </p:txBody>
      </p:sp>
      <p:sp>
        <p:nvSpPr>
          <p:cNvPr id="8" name="Espace réservé du contenu 7">
            <a:extLst>
              <a:ext uri="{FF2B5EF4-FFF2-40B4-BE49-F238E27FC236}">
                <a16:creationId xmlns:a16="http://schemas.microsoft.com/office/drawing/2014/main" id="{A81BF701-3506-466F-117C-94B9838437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1236" y="1212329"/>
            <a:ext cx="10515600" cy="4351338"/>
          </a:xfrm>
        </p:spPr>
        <p:txBody>
          <a:bodyPr>
            <a:normAutofit/>
          </a:bodyPr>
          <a:lstStyle/>
          <a:p>
            <a:endParaRPr lang="fr-FR" sz="2800" b="1" dirty="0"/>
          </a:p>
          <a:p>
            <a:endParaRPr lang="fr-FR" sz="2800" b="1" dirty="0"/>
          </a:p>
          <a:p>
            <a:endParaRPr lang="fr-FR" dirty="0"/>
          </a:p>
        </p:txBody>
      </p:sp>
      <p:sp>
        <p:nvSpPr>
          <p:cNvPr id="10" name="Titre 1">
            <a:extLst>
              <a:ext uri="{FF2B5EF4-FFF2-40B4-BE49-F238E27FC236}">
                <a16:creationId xmlns:a16="http://schemas.microsoft.com/office/drawing/2014/main" id="{5258A04D-8E06-FBBD-B6B6-B71F2605787E}"/>
              </a:ext>
            </a:extLst>
          </p:cNvPr>
          <p:cNvSpPr txBox="1">
            <a:spLocks/>
          </p:cNvSpPr>
          <p:nvPr/>
        </p:nvSpPr>
        <p:spPr>
          <a:xfrm>
            <a:off x="1063690" y="99324"/>
            <a:ext cx="8596668" cy="743602"/>
          </a:xfrm>
          <a:prstGeom prst="rect">
            <a:avLst/>
          </a:prstGeom>
          <a:solidFill>
            <a:schemeClr val="accent6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b="1" dirty="0">
                <a:solidFill>
                  <a:schemeClr val="bg1"/>
                </a:solidFill>
              </a:rPr>
              <a:t>LISTE SHN 2023: 43 sportifs listés </a:t>
            </a:r>
          </a:p>
        </p:txBody>
      </p:sp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66BFD014-F513-212D-EB12-ABC99EDADF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0405971"/>
              </p:ext>
            </p:extLst>
          </p:nvPr>
        </p:nvGraphicFramePr>
        <p:xfrm>
          <a:off x="925164" y="1163108"/>
          <a:ext cx="7920256" cy="5424300"/>
        </p:xfrm>
        <a:graphic>
          <a:graphicData uri="http://schemas.openxmlformats.org/drawingml/2006/table">
            <a:tbl>
              <a:tblPr/>
              <a:tblGrid>
                <a:gridCol w="1332315">
                  <a:extLst>
                    <a:ext uri="{9D8B030D-6E8A-4147-A177-3AD203B41FA5}">
                      <a16:colId xmlns:a16="http://schemas.microsoft.com/office/drawing/2014/main" val="1396715380"/>
                    </a:ext>
                  </a:extLst>
                </a:gridCol>
                <a:gridCol w="673168">
                  <a:extLst>
                    <a:ext uri="{9D8B030D-6E8A-4147-A177-3AD203B41FA5}">
                      <a16:colId xmlns:a16="http://schemas.microsoft.com/office/drawing/2014/main" val="1361734029"/>
                    </a:ext>
                  </a:extLst>
                </a:gridCol>
                <a:gridCol w="1198814">
                  <a:extLst>
                    <a:ext uri="{9D8B030D-6E8A-4147-A177-3AD203B41FA5}">
                      <a16:colId xmlns:a16="http://schemas.microsoft.com/office/drawing/2014/main" val="40509385"/>
                    </a:ext>
                  </a:extLst>
                </a:gridCol>
                <a:gridCol w="1665661">
                  <a:extLst>
                    <a:ext uri="{9D8B030D-6E8A-4147-A177-3AD203B41FA5}">
                      <a16:colId xmlns:a16="http://schemas.microsoft.com/office/drawing/2014/main" val="2353697121"/>
                    </a:ext>
                  </a:extLst>
                </a:gridCol>
                <a:gridCol w="1377893">
                  <a:extLst>
                    <a:ext uri="{9D8B030D-6E8A-4147-A177-3AD203B41FA5}">
                      <a16:colId xmlns:a16="http://schemas.microsoft.com/office/drawing/2014/main" val="151265251"/>
                    </a:ext>
                  </a:extLst>
                </a:gridCol>
                <a:gridCol w="1672405">
                  <a:extLst>
                    <a:ext uri="{9D8B030D-6E8A-4147-A177-3AD203B41FA5}">
                      <a16:colId xmlns:a16="http://schemas.microsoft.com/office/drawing/2014/main" val="220149345"/>
                    </a:ext>
                  </a:extLst>
                </a:gridCol>
              </a:tblGrid>
              <a:tr h="387450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ADNOT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Lilian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01/04/2005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effectLst/>
                          <a:latin typeface="Calibri" panose="020F0502020204030204" pitchFamily="34" charset="0"/>
                        </a:rPr>
                        <a:t>PF BOWLING  TOULOUSE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Espoirs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Espoirs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2893661"/>
                  </a:ext>
                </a:extLst>
              </a:tr>
              <a:tr h="387450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BARTOUT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Ludovic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20/05/1987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hors structure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Collectifs nationaux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Espoirs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3685073"/>
                  </a:ext>
                </a:extLst>
              </a:tr>
              <a:tr h="387450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BERGAMINO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Enzo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08/09/2000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effectLst/>
                          <a:latin typeface="Calibri" panose="020F0502020204030204" pitchFamily="34" charset="0"/>
                        </a:rPr>
                        <a:t>hors structure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Collectifs nationaux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Espoirs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3718240"/>
                  </a:ext>
                </a:extLst>
              </a:tr>
              <a:tr h="387450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effectLst/>
                          <a:latin typeface="Calibri" panose="020F0502020204030204" pitchFamily="34" charset="0"/>
                        </a:rPr>
                        <a:t>BERGAMINO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Lizéa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27/04/2006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hors structure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Espoirs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Espoirs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6305491"/>
                  </a:ext>
                </a:extLst>
              </a:tr>
              <a:tr h="387450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BERTHOMIERE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Mélanie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09/08/1999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hors structure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Collectifs nationaux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Espoirs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6312547"/>
                  </a:ext>
                </a:extLst>
              </a:tr>
              <a:tr h="387450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BILLAUT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Keny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09/02/1995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hors structure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Collectifs nationaux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Espoirs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8131936"/>
                  </a:ext>
                </a:extLst>
              </a:tr>
              <a:tr h="387450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BOIVIN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Rémy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26/01/2005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PF BOWLING CREPS TOULOUSE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Espoirs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Espoirs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9133528"/>
                  </a:ext>
                </a:extLst>
              </a:tr>
              <a:tr h="387450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BONNEFOY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Hugo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01/10/2001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hors structure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Collectifs nationaux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Senior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9409729"/>
                  </a:ext>
                </a:extLst>
              </a:tr>
              <a:tr h="387450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CAUMONT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Valentin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14/10/2004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hors structure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Espoirs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Espoirs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0162604"/>
                  </a:ext>
                </a:extLst>
              </a:tr>
              <a:tr h="387450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COOLEN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Loick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10/09/2003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hors structure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Collectifs nationaux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Espoirs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736733"/>
                  </a:ext>
                </a:extLst>
              </a:tr>
              <a:tr h="387450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CROUZAT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Anais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13/02/2004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hors structure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Collectifs nationaux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Espoirs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7482432"/>
                  </a:ext>
                </a:extLst>
              </a:tr>
              <a:tr h="387450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DARRAS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Laure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04/10/2009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hors structure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Espoirs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6948026"/>
                  </a:ext>
                </a:extLst>
              </a:tr>
              <a:tr h="387450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DEROO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Quentin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16/02/1999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hors structure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Collectifs nationaux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Espoirs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6170136"/>
                  </a:ext>
                </a:extLst>
              </a:tr>
              <a:tr h="387450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DUBOIS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Maxime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14/12/2000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hors structure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Senior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effectLst/>
                          <a:latin typeface="Calibri" panose="020F0502020204030204" pitchFamily="34" charset="0"/>
                        </a:rPr>
                        <a:t>Senior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8337562"/>
                  </a:ext>
                </a:extLst>
              </a:tr>
            </a:tbl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CC1A3572-BDA6-1C0F-E574-880792FA6E27}"/>
              </a:ext>
            </a:extLst>
          </p:cNvPr>
          <p:cNvSpPr/>
          <p:nvPr/>
        </p:nvSpPr>
        <p:spPr>
          <a:xfrm>
            <a:off x="9526555" y="1744824"/>
            <a:ext cx="2052735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5 SPORTIFS classés SENIOR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259FF7C-B159-0284-07D5-E026595D7568}"/>
              </a:ext>
            </a:extLst>
          </p:cNvPr>
          <p:cNvSpPr/>
          <p:nvPr/>
        </p:nvSpPr>
        <p:spPr>
          <a:xfrm>
            <a:off x="9526554" y="2994707"/>
            <a:ext cx="2052735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20 SPORTIFS classés Collectif NATIONAL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DD51FAA-4E41-D5B1-6194-4EE61AFDE552}"/>
              </a:ext>
            </a:extLst>
          </p:cNvPr>
          <p:cNvSpPr/>
          <p:nvPr/>
        </p:nvSpPr>
        <p:spPr>
          <a:xfrm>
            <a:off x="9526555" y="4432272"/>
            <a:ext cx="211805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18 sportifs classés Espoir</a:t>
            </a:r>
          </a:p>
        </p:txBody>
      </p:sp>
    </p:spTree>
    <p:extLst>
      <p:ext uri="{BB962C8B-B14F-4D97-AF65-F5344CB8AC3E}">
        <p14:creationId xmlns:p14="http://schemas.microsoft.com/office/powerpoint/2010/main" val="40922085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e 6">
            <a:extLst>
              <a:ext uri="{FF2B5EF4-FFF2-40B4-BE49-F238E27FC236}">
                <a16:creationId xmlns:a16="http://schemas.microsoft.com/office/drawing/2014/main" id="{F2AC8D16-A5A2-9D4B-A821-0D75B18D06E9}"/>
              </a:ext>
            </a:extLst>
          </p:cNvPr>
          <p:cNvGrpSpPr/>
          <p:nvPr/>
        </p:nvGrpSpPr>
        <p:grpSpPr>
          <a:xfrm>
            <a:off x="-10241" y="6715965"/>
            <a:ext cx="3759279" cy="140659"/>
            <a:chOff x="-10241" y="6715965"/>
            <a:chExt cx="3759279" cy="140659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135131E9-63C3-7B4F-A4FB-A96795210AD7}"/>
                </a:ext>
              </a:extLst>
            </p:cNvPr>
            <p:cNvSpPr/>
            <p:nvPr/>
          </p:nvSpPr>
          <p:spPr>
            <a:xfrm rot="5400000">
              <a:off x="1846539" y="4859186"/>
              <a:ext cx="45719" cy="3759278"/>
            </a:xfrm>
            <a:prstGeom prst="rect">
              <a:avLst/>
            </a:prstGeom>
            <a:solidFill>
              <a:srgbClr val="0064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A50F03B0-9DA4-FC4D-9652-315AE0AC49AC}"/>
                </a:ext>
              </a:extLst>
            </p:cNvPr>
            <p:cNvSpPr/>
            <p:nvPr/>
          </p:nvSpPr>
          <p:spPr>
            <a:xfrm rot="5400000">
              <a:off x="1846538" y="4954126"/>
              <a:ext cx="45719" cy="3759278"/>
            </a:xfrm>
            <a:prstGeom prst="rect">
              <a:avLst/>
            </a:prstGeom>
            <a:solidFill>
              <a:srgbClr val="F6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8350C431-6355-3E42-89E3-119AEDCDC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61208-BA50-814E-8585-9FC926F85300}" type="slidenum">
              <a:rPr lang="fr-FR" smtClean="0"/>
              <a:t>8</a:t>
            </a:fld>
            <a:endParaRPr lang="fr-FR"/>
          </a:p>
        </p:txBody>
      </p:sp>
      <p:graphicFrame>
        <p:nvGraphicFramePr>
          <p:cNvPr id="2" name="Espace réservé du contenu 1">
            <a:extLst>
              <a:ext uri="{FF2B5EF4-FFF2-40B4-BE49-F238E27FC236}">
                <a16:creationId xmlns:a16="http://schemas.microsoft.com/office/drawing/2014/main" id="{5A52663F-D4E2-6464-80E4-3B0657CFDF8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110713"/>
              </p:ext>
            </p:extLst>
          </p:nvPr>
        </p:nvGraphicFramePr>
        <p:xfrm>
          <a:off x="1240971" y="1182560"/>
          <a:ext cx="8164286" cy="5018636"/>
        </p:xfrm>
        <a:graphic>
          <a:graphicData uri="http://schemas.openxmlformats.org/drawingml/2006/table">
            <a:tbl>
              <a:tblPr/>
              <a:tblGrid>
                <a:gridCol w="1740983">
                  <a:extLst>
                    <a:ext uri="{9D8B030D-6E8A-4147-A177-3AD203B41FA5}">
                      <a16:colId xmlns:a16="http://schemas.microsoft.com/office/drawing/2014/main" val="94685813"/>
                    </a:ext>
                  </a:extLst>
                </a:gridCol>
                <a:gridCol w="879653">
                  <a:extLst>
                    <a:ext uri="{9D8B030D-6E8A-4147-A177-3AD203B41FA5}">
                      <a16:colId xmlns:a16="http://schemas.microsoft.com/office/drawing/2014/main" val="63440927"/>
                    </a:ext>
                  </a:extLst>
                </a:gridCol>
                <a:gridCol w="1400580">
                  <a:extLst>
                    <a:ext uri="{9D8B030D-6E8A-4147-A177-3AD203B41FA5}">
                      <a16:colId xmlns:a16="http://schemas.microsoft.com/office/drawing/2014/main" val="1140212677"/>
                    </a:ext>
                  </a:extLst>
                </a:gridCol>
                <a:gridCol w="2342528">
                  <a:extLst>
                    <a:ext uri="{9D8B030D-6E8A-4147-A177-3AD203B41FA5}">
                      <a16:colId xmlns:a16="http://schemas.microsoft.com/office/drawing/2014/main" val="3941345505"/>
                    </a:ext>
                  </a:extLst>
                </a:gridCol>
                <a:gridCol w="1800542">
                  <a:extLst>
                    <a:ext uri="{9D8B030D-6E8A-4147-A177-3AD203B41FA5}">
                      <a16:colId xmlns:a16="http://schemas.microsoft.com/office/drawing/2014/main" val="3422404467"/>
                    </a:ext>
                  </a:extLst>
                </a:gridCol>
              </a:tblGrid>
              <a:tr h="358474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effectLst/>
                          <a:latin typeface="Calibri" panose="020F0502020204030204" pitchFamily="34" charset="0"/>
                        </a:rPr>
                        <a:t>DUJARDIN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effectLst/>
                          <a:latin typeface="Calibri" panose="020F0502020204030204" pitchFamily="34" charset="0"/>
                        </a:rPr>
                        <a:t>Timéo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effectLst/>
                          <a:latin typeface="Calibri" panose="020F0502020204030204" pitchFamily="34" charset="0"/>
                        </a:rPr>
                        <a:t>02/10/2007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hors structure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effectLst/>
                          <a:latin typeface="Calibri" panose="020F0502020204030204" pitchFamily="34" charset="0"/>
                        </a:rPr>
                        <a:t>Espoirs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5793299"/>
                  </a:ext>
                </a:extLst>
              </a:tr>
              <a:tr h="358474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effectLst/>
                          <a:latin typeface="Calibri" panose="020F0502020204030204" pitchFamily="34" charset="0"/>
                        </a:rPr>
                        <a:t>FRANCO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effectLst/>
                          <a:latin typeface="Calibri" panose="020F0502020204030204" pitchFamily="34" charset="0"/>
                        </a:rPr>
                        <a:t>Enzo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effectLst/>
                          <a:latin typeface="Calibri" panose="020F0502020204030204" pitchFamily="34" charset="0"/>
                        </a:rPr>
                        <a:t>02/06/2001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effectLst/>
                          <a:latin typeface="Calibri" panose="020F0502020204030204" pitchFamily="34" charset="0"/>
                        </a:rPr>
                        <a:t>hors structure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effectLst/>
                          <a:latin typeface="Calibri" panose="020F0502020204030204" pitchFamily="34" charset="0"/>
                        </a:rPr>
                        <a:t>Collectifs nationaux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1336494"/>
                  </a:ext>
                </a:extLst>
              </a:tr>
              <a:tr h="358474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FRIANT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effectLst/>
                          <a:latin typeface="Calibri" panose="020F0502020204030204" pitchFamily="34" charset="0"/>
                        </a:rPr>
                        <a:t>Emma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effectLst/>
                          <a:latin typeface="Calibri" panose="020F0502020204030204" pitchFamily="34" charset="0"/>
                        </a:rPr>
                        <a:t>02/06/2003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effectLst/>
                          <a:latin typeface="Calibri" panose="020F0502020204030204" pitchFamily="34" charset="0"/>
                        </a:rPr>
                        <a:t>hors structure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effectLst/>
                          <a:latin typeface="Calibri" panose="020F0502020204030204" pitchFamily="34" charset="0"/>
                        </a:rPr>
                        <a:t>Senior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6510173"/>
                  </a:ext>
                </a:extLst>
              </a:tr>
              <a:tr h="358474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effectLst/>
                          <a:latin typeface="Calibri" panose="020F0502020204030204" pitchFamily="34" charset="0"/>
                        </a:rPr>
                        <a:t>GARCIA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effectLst/>
                          <a:latin typeface="Calibri" panose="020F0502020204030204" pitchFamily="34" charset="0"/>
                        </a:rPr>
                        <a:t>Laura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effectLst/>
                          <a:latin typeface="Calibri" panose="020F0502020204030204" pitchFamily="34" charset="0"/>
                        </a:rPr>
                        <a:t>27/03/2000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effectLst/>
                          <a:latin typeface="Calibri" panose="020F0502020204030204" pitchFamily="34" charset="0"/>
                        </a:rPr>
                        <a:t>hors structure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effectLst/>
                          <a:latin typeface="Calibri" panose="020F0502020204030204" pitchFamily="34" charset="0"/>
                        </a:rPr>
                        <a:t>Collectifs nationaux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2763848"/>
                  </a:ext>
                </a:extLst>
              </a:tr>
              <a:tr h="358474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effectLst/>
                          <a:latin typeface="Calibri" panose="020F0502020204030204" pitchFamily="34" charset="0"/>
                        </a:rPr>
                        <a:t>GARCIA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effectLst/>
                          <a:latin typeface="Calibri" panose="020F0502020204030204" pitchFamily="34" charset="0"/>
                        </a:rPr>
                        <a:t>Mélissa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effectLst/>
                          <a:latin typeface="Calibri" panose="020F0502020204030204" pitchFamily="34" charset="0"/>
                        </a:rPr>
                        <a:t>14/07/2006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effectLst/>
                          <a:latin typeface="Calibri" panose="020F0502020204030204" pitchFamily="34" charset="0"/>
                        </a:rPr>
                        <a:t>PF BOWLING CREPS TOULOUSE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effectLst/>
                          <a:latin typeface="Calibri" panose="020F0502020204030204" pitchFamily="34" charset="0"/>
                        </a:rPr>
                        <a:t>Espoirs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5192843"/>
                  </a:ext>
                </a:extLst>
              </a:tr>
              <a:tr h="358474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effectLst/>
                          <a:latin typeface="Calibri" panose="020F0502020204030204" pitchFamily="34" charset="0"/>
                        </a:rPr>
                        <a:t>GORON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effectLst/>
                          <a:latin typeface="Calibri" panose="020F0502020204030204" pitchFamily="34" charset="0"/>
                        </a:rPr>
                        <a:t>Solene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effectLst/>
                          <a:latin typeface="Calibri" panose="020F0502020204030204" pitchFamily="34" charset="0"/>
                        </a:rPr>
                        <a:t>13/01/1992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effectLst/>
                          <a:latin typeface="Calibri" panose="020F0502020204030204" pitchFamily="34" charset="0"/>
                        </a:rPr>
                        <a:t>hors structure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effectLst/>
                          <a:latin typeface="Calibri" panose="020F0502020204030204" pitchFamily="34" charset="0"/>
                        </a:rPr>
                        <a:t>Senior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7493430"/>
                  </a:ext>
                </a:extLst>
              </a:tr>
              <a:tr h="358474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effectLst/>
                          <a:latin typeface="Calibri" panose="020F0502020204030204" pitchFamily="34" charset="0"/>
                        </a:rPr>
                        <a:t>GRANDSIRE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effectLst/>
                          <a:latin typeface="Calibri" panose="020F0502020204030204" pitchFamily="34" charset="0"/>
                        </a:rPr>
                        <a:t>Manon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effectLst/>
                          <a:latin typeface="Calibri" panose="020F0502020204030204" pitchFamily="34" charset="0"/>
                        </a:rPr>
                        <a:t>16/07/2002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effectLst/>
                          <a:latin typeface="Calibri" panose="020F0502020204030204" pitchFamily="34" charset="0"/>
                        </a:rPr>
                        <a:t>hors structure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effectLst/>
                          <a:latin typeface="Calibri" panose="020F0502020204030204" pitchFamily="34" charset="0"/>
                        </a:rPr>
                        <a:t>Senior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6534439"/>
                  </a:ext>
                </a:extLst>
              </a:tr>
              <a:tr h="358474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effectLst/>
                          <a:latin typeface="Calibri" panose="020F0502020204030204" pitchFamily="34" charset="0"/>
                        </a:rPr>
                        <a:t>KARCZEWSKI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effectLst/>
                          <a:latin typeface="Calibri" panose="020F0502020204030204" pitchFamily="34" charset="0"/>
                        </a:rPr>
                        <a:t>Louis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16/03/2000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effectLst/>
                          <a:latin typeface="Calibri" panose="020F0502020204030204" pitchFamily="34" charset="0"/>
                        </a:rPr>
                        <a:t>hors structure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effectLst/>
                          <a:latin typeface="Calibri" panose="020F0502020204030204" pitchFamily="34" charset="0"/>
                        </a:rPr>
                        <a:t>Collectifs nationaux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4490554"/>
                  </a:ext>
                </a:extLst>
              </a:tr>
              <a:tr h="358474"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4843754"/>
                  </a:ext>
                </a:extLst>
              </a:tr>
              <a:tr h="358474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effectLst/>
                          <a:latin typeface="Calibri" panose="020F0502020204030204" pitchFamily="34" charset="0"/>
                        </a:rPr>
                        <a:t>LABILLE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effectLst/>
                          <a:latin typeface="Calibri" panose="020F0502020204030204" pitchFamily="34" charset="0"/>
                        </a:rPr>
                        <a:t>Delphine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effectLst/>
                          <a:latin typeface="Calibri" panose="020F0502020204030204" pitchFamily="34" charset="0"/>
                        </a:rPr>
                        <a:t>27/10/1985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effectLst/>
                          <a:latin typeface="Calibri" panose="020F0502020204030204" pitchFamily="34" charset="0"/>
                        </a:rPr>
                        <a:t>hors structure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effectLst/>
                          <a:latin typeface="Calibri" panose="020F0502020204030204" pitchFamily="34" charset="0"/>
                        </a:rPr>
                        <a:t>Collectifs nationaux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4385206"/>
                  </a:ext>
                </a:extLst>
              </a:tr>
              <a:tr h="358474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effectLst/>
                          <a:latin typeface="Calibri" panose="020F0502020204030204" pitchFamily="34" charset="0"/>
                        </a:rPr>
                        <a:t>LAMBEL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effectLst/>
                          <a:latin typeface="Calibri" panose="020F0502020204030204" pitchFamily="34" charset="0"/>
                        </a:rPr>
                        <a:t>Maxime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effectLst/>
                          <a:latin typeface="Calibri" panose="020F0502020204030204" pitchFamily="34" charset="0"/>
                        </a:rPr>
                        <a:t>28/05/2004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effectLst/>
                          <a:latin typeface="Calibri" panose="020F0502020204030204" pitchFamily="34" charset="0"/>
                        </a:rPr>
                        <a:t>PF BOWLING CREPS TOULOUSE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effectLst/>
                          <a:latin typeface="Calibri" panose="020F0502020204030204" pitchFamily="34" charset="0"/>
                        </a:rPr>
                        <a:t>Collectifs nationaux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6416850"/>
                  </a:ext>
                </a:extLst>
              </a:tr>
              <a:tr h="358474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effectLst/>
                          <a:latin typeface="Calibri" panose="020F0502020204030204" pitchFamily="34" charset="0"/>
                        </a:rPr>
                        <a:t>LAVIGNE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effectLst/>
                          <a:latin typeface="Calibri" panose="020F0502020204030204" pitchFamily="34" charset="0"/>
                        </a:rPr>
                        <a:t>Clément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effectLst/>
                          <a:latin typeface="Calibri" panose="020F0502020204030204" pitchFamily="34" charset="0"/>
                        </a:rPr>
                        <a:t>07/10/2007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effectLst/>
                          <a:latin typeface="Calibri" panose="020F0502020204030204" pitchFamily="34" charset="0"/>
                        </a:rPr>
                        <a:t>hors structure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effectLst/>
                          <a:latin typeface="Calibri" panose="020F0502020204030204" pitchFamily="34" charset="0"/>
                        </a:rPr>
                        <a:t>Espoirs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7490300"/>
                  </a:ext>
                </a:extLst>
              </a:tr>
              <a:tr h="358474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effectLst/>
                          <a:latin typeface="Calibri" panose="020F0502020204030204" pitchFamily="34" charset="0"/>
                        </a:rPr>
                        <a:t>LAYMET-CARRE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effectLst/>
                          <a:latin typeface="Calibri" panose="020F0502020204030204" pitchFamily="34" charset="0"/>
                        </a:rPr>
                        <a:t>Thomas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effectLst/>
                          <a:latin typeface="Calibri" panose="020F0502020204030204" pitchFamily="34" charset="0"/>
                        </a:rPr>
                        <a:t>13/12/2008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effectLst/>
                          <a:latin typeface="Calibri" panose="020F0502020204030204" pitchFamily="34" charset="0"/>
                        </a:rPr>
                        <a:t>hors structure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effectLst/>
                          <a:latin typeface="Calibri" panose="020F0502020204030204" pitchFamily="34" charset="0"/>
                        </a:rPr>
                        <a:t>Espoirs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5693316"/>
                  </a:ext>
                </a:extLst>
              </a:tr>
              <a:tr h="358474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effectLst/>
                          <a:latin typeface="Calibri" panose="020F0502020204030204" pitchFamily="34" charset="0"/>
                        </a:rPr>
                        <a:t>LEGER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effectLst/>
                          <a:latin typeface="Calibri" panose="020F0502020204030204" pitchFamily="34" charset="0"/>
                        </a:rPr>
                        <a:t>Bérénice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effectLst/>
                          <a:latin typeface="Calibri" panose="020F0502020204030204" pitchFamily="34" charset="0"/>
                        </a:rPr>
                        <a:t>13/05/1996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effectLst/>
                          <a:latin typeface="Calibri" panose="020F0502020204030204" pitchFamily="34" charset="0"/>
                        </a:rPr>
                        <a:t>hors structure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Collectifs nationaux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20339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83391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e 6">
            <a:extLst>
              <a:ext uri="{FF2B5EF4-FFF2-40B4-BE49-F238E27FC236}">
                <a16:creationId xmlns:a16="http://schemas.microsoft.com/office/drawing/2014/main" id="{F2AC8D16-A5A2-9D4B-A821-0D75B18D06E9}"/>
              </a:ext>
            </a:extLst>
          </p:cNvPr>
          <p:cNvGrpSpPr/>
          <p:nvPr/>
        </p:nvGrpSpPr>
        <p:grpSpPr>
          <a:xfrm>
            <a:off x="-10241" y="6715965"/>
            <a:ext cx="3759279" cy="140659"/>
            <a:chOff x="-10241" y="6715965"/>
            <a:chExt cx="3759279" cy="140659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135131E9-63C3-7B4F-A4FB-A96795210AD7}"/>
                </a:ext>
              </a:extLst>
            </p:cNvPr>
            <p:cNvSpPr/>
            <p:nvPr/>
          </p:nvSpPr>
          <p:spPr>
            <a:xfrm rot="5400000">
              <a:off x="1846539" y="4859186"/>
              <a:ext cx="45719" cy="3759278"/>
            </a:xfrm>
            <a:prstGeom prst="rect">
              <a:avLst/>
            </a:prstGeom>
            <a:solidFill>
              <a:srgbClr val="0064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A50F03B0-9DA4-FC4D-9652-315AE0AC49AC}"/>
                </a:ext>
              </a:extLst>
            </p:cNvPr>
            <p:cNvSpPr/>
            <p:nvPr/>
          </p:nvSpPr>
          <p:spPr>
            <a:xfrm rot="5400000">
              <a:off x="1846538" y="4954126"/>
              <a:ext cx="45719" cy="3759278"/>
            </a:xfrm>
            <a:prstGeom prst="rect">
              <a:avLst/>
            </a:prstGeom>
            <a:solidFill>
              <a:srgbClr val="F6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8350C431-6355-3E42-89E3-119AEDCDC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61208-BA50-814E-8585-9FC926F85300}" type="slidenum">
              <a:rPr lang="fr-FR" smtClean="0"/>
              <a:t>9</a:t>
            </a:fld>
            <a:endParaRPr lang="fr-FR"/>
          </a:p>
        </p:txBody>
      </p:sp>
      <p:graphicFrame>
        <p:nvGraphicFramePr>
          <p:cNvPr id="2" name="Espace réservé du contenu 1">
            <a:extLst>
              <a:ext uri="{FF2B5EF4-FFF2-40B4-BE49-F238E27FC236}">
                <a16:creationId xmlns:a16="http://schemas.microsoft.com/office/drawing/2014/main" id="{78F98701-0223-E957-5D0F-C5403961FE6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3609119"/>
              </p:ext>
            </p:extLst>
          </p:nvPr>
        </p:nvGraphicFramePr>
        <p:xfrm>
          <a:off x="1147665" y="787804"/>
          <a:ext cx="8014995" cy="5585648"/>
        </p:xfrm>
        <a:graphic>
          <a:graphicData uri="http://schemas.openxmlformats.org/drawingml/2006/table">
            <a:tbl>
              <a:tblPr/>
              <a:tblGrid>
                <a:gridCol w="1709146">
                  <a:extLst>
                    <a:ext uri="{9D8B030D-6E8A-4147-A177-3AD203B41FA5}">
                      <a16:colId xmlns:a16="http://schemas.microsoft.com/office/drawing/2014/main" val="432225241"/>
                    </a:ext>
                  </a:extLst>
                </a:gridCol>
                <a:gridCol w="863569">
                  <a:extLst>
                    <a:ext uri="{9D8B030D-6E8A-4147-A177-3AD203B41FA5}">
                      <a16:colId xmlns:a16="http://schemas.microsoft.com/office/drawing/2014/main" val="4273970573"/>
                    </a:ext>
                  </a:extLst>
                </a:gridCol>
                <a:gridCol w="1011994">
                  <a:extLst>
                    <a:ext uri="{9D8B030D-6E8A-4147-A177-3AD203B41FA5}">
                      <a16:colId xmlns:a16="http://schemas.microsoft.com/office/drawing/2014/main" val="3710715721"/>
                    </a:ext>
                  </a:extLst>
                </a:gridCol>
                <a:gridCol w="2662668">
                  <a:extLst>
                    <a:ext uri="{9D8B030D-6E8A-4147-A177-3AD203B41FA5}">
                      <a16:colId xmlns:a16="http://schemas.microsoft.com/office/drawing/2014/main" val="2560980752"/>
                    </a:ext>
                  </a:extLst>
                </a:gridCol>
                <a:gridCol w="1767618">
                  <a:extLst>
                    <a:ext uri="{9D8B030D-6E8A-4147-A177-3AD203B41FA5}">
                      <a16:colId xmlns:a16="http://schemas.microsoft.com/office/drawing/2014/main" val="1351061675"/>
                    </a:ext>
                  </a:extLst>
                </a:gridCol>
              </a:tblGrid>
              <a:tr h="349103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LEREVENU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Yvanna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30/04/2005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PF BOWLING CREPS TOULOUSE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Espoirs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3298593"/>
                  </a:ext>
                </a:extLst>
              </a:tr>
              <a:tr h="349103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LOPES D'ANDRADE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Alexandra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01/06/1996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hors structure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Collectifs nationaux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7548807"/>
                  </a:ext>
                </a:extLst>
              </a:tr>
              <a:tr h="349103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MARTIN-PONSODA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Louna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16/03/2005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hors structure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Espoirs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5033043"/>
                  </a:ext>
                </a:extLst>
              </a:tr>
              <a:tr h="349103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MARTIN-PONSODA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Océane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06/09/2007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hors structure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Espoirs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4538129"/>
                  </a:ext>
                </a:extLst>
              </a:tr>
              <a:tr h="349103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MATCZAK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Marie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26/05/1999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hors structure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Collectifs nationaux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8116193"/>
                  </a:ext>
                </a:extLst>
              </a:tr>
              <a:tr h="349103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MOUVEROUX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Gaetan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effectLst/>
                          <a:latin typeface="Calibri" panose="020F0502020204030204" pitchFamily="34" charset="0"/>
                        </a:rPr>
                        <a:t>07/12/1996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hors structure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Senior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072834"/>
                  </a:ext>
                </a:extLst>
              </a:tr>
              <a:tr h="349103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NAVARRO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Galaad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19/10/2004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hors structure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Espoirs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7293206"/>
                  </a:ext>
                </a:extLst>
              </a:tr>
              <a:tr h="349103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PEDEJOUAN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Chloé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20/01/2003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hors structure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Collectifs nationaux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7758428"/>
                  </a:ext>
                </a:extLst>
              </a:tr>
              <a:tr h="349103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PERRIER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Emma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effectLst/>
                          <a:latin typeface="Calibri" panose="020F0502020204030204" pitchFamily="34" charset="0"/>
                        </a:rPr>
                        <a:t>14/08/2009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hors structure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Espoirs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5105484"/>
                  </a:ext>
                </a:extLst>
              </a:tr>
              <a:tr h="349103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PERRIER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Julie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27/11/2004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hors structure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Espoirs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8663548"/>
                  </a:ext>
                </a:extLst>
              </a:tr>
              <a:tr h="349103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RAGNER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Anna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24/10/2008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PF BOWLING CREPS TOULOUSE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Espoirs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8803533"/>
                  </a:ext>
                </a:extLst>
              </a:tr>
              <a:tr h="349103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RAYNAUD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Justine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16/08/2006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hors structure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Espoirs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6674979"/>
                  </a:ext>
                </a:extLst>
              </a:tr>
              <a:tr h="349103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RAYNAUD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Noémie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26/03/2003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hors structure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Collectifs nationaux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8773124"/>
                  </a:ext>
                </a:extLst>
              </a:tr>
              <a:tr h="349103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RIUS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Grégory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26/07/1997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hors structure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Collectifs nationaux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3385830"/>
                  </a:ext>
                </a:extLst>
              </a:tr>
              <a:tr h="349103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SAULNIER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Valentin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16/10/1996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hors structure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Collectifs nationaux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2412792"/>
                  </a:ext>
                </a:extLst>
              </a:tr>
              <a:tr h="349103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TAILLARD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effectLst/>
                          <a:latin typeface="Calibri" panose="020F0502020204030204" pitchFamily="34" charset="0"/>
                        </a:rPr>
                        <a:t>Jérémy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26/12/2007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hors structure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effectLst/>
                          <a:latin typeface="Calibri" panose="020F0502020204030204" pitchFamily="34" charset="0"/>
                        </a:rPr>
                        <a:t>Espoirs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21024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499913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541</TotalTime>
  <Words>4097</Words>
  <Application>Microsoft Office PowerPoint</Application>
  <PresentationFormat>Grand écran</PresentationFormat>
  <Paragraphs>1632</Paragraphs>
  <Slides>29</Slides>
  <Notes>1</Notes>
  <HiddenSlides>0</HiddenSlides>
  <MMClips>0</MMClips>
  <ScaleCrop>false</ScaleCrop>
  <HeadingPairs>
    <vt:vector size="8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2</vt:i4>
      </vt:variant>
      <vt:variant>
        <vt:lpstr>Titres des diapositives</vt:lpstr>
      </vt:variant>
      <vt:variant>
        <vt:i4>29</vt:i4>
      </vt:variant>
    </vt:vector>
  </HeadingPairs>
  <TitlesOfParts>
    <vt:vector size="39" baseType="lpstr">
      <vt:lpstr>Arial</vt:lpstr>
      <vt:lpstr>Britannic Bold</vt:lpstr>
      <vt:lpstr>Calibri</vt:lpstr>
      <vt:lpstr>Calibri Light</vt:lpstr>
      <vt:lpstr>Symbol</vt:lpstr>
      <vt:lpstr>Times New Roman</vt:lpstr>
      <vt:lpstr>Wingdings</vt:lpstr>
      <vt:lpstr>Thème Office</vt:lpstr>
      <vt:lpstr>Feuille de calcul Microsoft Excel</vt:lpstr>
      <vt:lpstr>Worksheet</vt:lpstr>
      <vt:lpstr>SEMINAIRE des Coordonnateurs ETR  2 et 3 décembre 2022 CREPS de TOULOUSE</vt:lpstr>
      <vt:lpstr>Présentation PowerPoint</vt:lpstr>
      <vt:lpstr>    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 </vt:lpstr>
      <vt:lpstr>Présentation PowerPoint</vt:lpstr>
      <vt:lpstr> </vt:lpstr>
      <vt:lpstr>Présentation PowerPoint</vt:lpstr>
      <vt:lpstr>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MERCI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TITRE</dc:title>
  <dc:creator>léa ...</dc:creator>
  <cp:lastModifiedBy>dtn ffbsq</cp:lastModifiedBy>
  <cp:revision>32</cp:revision>
  <dcterms:created xsi:type="dcterms:W3CDTF">2021-02-11T18:56:00Z</dcterms:created>
  <dcterms:modified xsi:type="dcterms:W3CDTF">2022-12-13T13:29:30Z</dcterms:modified>
</cp:coreProperties>
</file>